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39.jpg" ContentType="image/jpeg"/>
  <Override PartName="/ppt/media/image66.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2" r:id="rId2"/>
  </p:sldMasterIdLst>
  <p:notesMasterIdLst>
    <p:notesMasterId r:id="rId70"/>
  </p:notesMasterIdLst>
  <p:sldIdLst>
    <p:sldId id="305" r:id="rId3"/>
    <p:sldId id="283" r:id="rId4"/>
    <p:sldId id="652" r:id="rId5"/>
    <p:sldId id="623" r:id="rId6"/>
    <p:sldId id="304" r:id="rId7"/>
    <p:sldId id="626" r:id="rId8"/>
    <p:sldId id="256" r:id="rId9"/>
    <p:sldId id="282" r:id="rId10"/>
    <p:sldId id="284" r:id="rId11"/>
    <p:sldId id="261" r:id="rId12"/>
    <p:sldId id="262" r:id="rId13"/>
    <p:sldId id="263" r:id="rId14"/>
    <p:sldId id="264" r:id="rId15"/>
    <p:sldId id="266" r:id="rId16"/>
    <p:sldId id="267" r:id="rId17"/>
    <p:sldId id="650" r:id="rId18"/>
    <p:sldId id="265" r:id="rId19"/>
    <p:sldId id="269" r:id="rId20"/>
    <p:sldId id="270" r:id="rId21"/>
    <p:sldId id="300" r:id="rId22"/>
    <p:sldId id="272" r:id="rId23"/>
    <p:sldId id="301" r:id="rId24"/>
    <p:sldId id="271" r:id="rId25"/>
    <p:sldId id="273" r:id="rId26"/>
    <p:sldId id="274" r:id="rId27"/>
    <p:sldId id="275" r:id="rId28"/>
    <p:sldId id="303" r:id="rId29"/>
    <p:sldId id="302" r:id="rId30"/>
    <p:sldId id="260" r:id="rId31"/>
    <p:sldId id="296" r:id="rId32"/>
    <p:sldId id="276" r:id="rId33"/>
    <p:sldId id="297" r:id="rId34"/>
    <p:sldId id="279" r:id="rId35"/>
    <p:sldId id="298" r:id="rId36"/>
    <p:sldId id="292" r:id="rId37"/>
    <p:sldId id="294" r:id="rId38"/>
    <p:sldId id="293" r:id="rId39"/>
    <p:sldId id="295" r:id="rId40"/>
    <p:sldId id="289" r:id="rId41"/>
    <p:sldId id="287" r:id="rId42"/>
    <p:sldId id="286" r:id="rId43"/>
    <p:sldId id="288" r:id="rId44"/>
    <p:sldId id="290" r:id="rId45"/>
    <p:sldId id="291" r:id="rId46"/>
    <p:sldId id="624" r:id="rId47"/>
    <p:sldId id="625" r:id="rId48"/>
    <p:sldId id="647" r:id="rId49"/>
    <p:sldId id="257" r:id="rId50"/>
    <p:sldId id="259" r:id="rId51"/>
    <p:sldId id="630" r:id="rId52"/>
    <p:sldId id="631" r:id="rId53"/>
    <p:sldId id="632" r:id="rId54"/>
    <p:sldId id="633" r:id="rId55"/>
    <p:sldId id="635" r:id="rId56"/>
    <p:sldId id="268" r:id="rId57"/>
    <p:sldId id="636" r:id="rId58"/>
    <p:sldId id="637" r:id="rId59"/>
    <p:sldId id="638" r:id="rId60"/>
    <p:sldId id="639" r:id="rId61"/>
    <p:sldId id="640" r:id="rId62"/>
    <p:sldId id="641" r:id="rId63"/>
    <p:sldId id="642" r:id="rId64"/>
    <p:sldId id="643" r:id="rId65"/>
    <p:sldId id="644" r:id="rId66"/>
    <p:sldId id="645" r:id="rId67"/>
    <p:sldId id="648" r:id="rId68"/>
    <p:sldId id="649" r:id="rId6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1pPr>
    <a:lvl2pPr marL="4572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2pPr>
    <a:lvl3pPr marL="9144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3pPr>
    <a:lvl4pPr marL="13716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4pPr>
    <a:lvl5pPr marL="1828800" algn="l" rtl="0" eaLnBrk="0" fontAlgn="base" hangingPunct="0">
      <a:spcBef>
        <a:spcPct val="0"/>
      </a:spcBef>
      <a:spcAft>
        <a:spcPct val="0"/>
      </a:spcAft>
      <a:defRPr kern="1200">
        <a:solidFill>
          <a:schemeClr val="tx1"/>
        </a:solidFill>
        <a:latin typeface="Bookman Old Style" panose="02050604050505020204" pitchFamily="18" charset="0"/>
        <a:ea typeface="+mn-ea"/>
        <a:cs typeface="+mn-cs"/>
      </a:defRPr>
    </a:lvl5pPr>
    <a:lvl6pPr marL="2286000" algn="l" defTabSz="914400" rtl="0" eaLnBrk="1" latinLnBrk="0" hangingPunct="1">
      <a:defRPr kern="1200">
        <a:solidFill>
          <a:schemeClr val="tx1"/>
        </a:solidFill>
        <a:latin typeface="Bookman Old Style" panose="02050604050505020204" pitchFamily="18" charset="0"/>
        <a:ea typeface="+mn-ea"/>
        <a:cs typeface="+mn-cs"/>
      </a:defRPr>
    </a:lvl6pPr>
    <a:lvl7pPr marL="2743200" algn="l" defTabSz="914400" rtl="0" eaLnBrk="1" latinLnBrk="0" hangingPunct="1">
      <a:defRPr kern="1200">
        <a:solidFill>
          <a:schemeClr val="tx1"/>
        </a:solidFill>
        <a:latin typeface="Bookman Old Style" panose="02050604050505020204" pitchFamily="18" charset="0"/>
        <a:ea typeface="+mn-ea"/>
        <a:cs typeface="+mn-cs"/>
      </a:defRPr>
    </a:lvl7pPr>
    <a:lvl8pPr marL="3200400" algn="l" defTabSz="914400" rtl="0" eaLnBrk="1" latinLnBrk="0" hangingPunct="1">
      <a:defRPr kern="1200">
        <a:solidFill>
          <a:schemeClr val="tx1"/>
        </a:solidFill>
        <a:latin typeface="Bookman Old Style" panose="02050604050505020204" pitchFamily="18" charset="0"/>
        <a:ea typeface="+mn-ea"/>
        <a:cs typeface="+mn-cs"/>
      </a:defRPr>
    </a:lvl8pPr>
    <a:lvl9pPr marL="3657600" algn="l" defTabSz="914400" rtl="0" eaLnBrk="1" latinLnBrk="0" hangingPunct="1">
      <a:defRPr kern="1200">
        <a:solidFill>
          <a:schemeClr val="tx1"/>
        </a:solidFill>
        <a:latin typeface="Bookman Old Style" panose="020506040505050202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0000"/>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EA946-C35E-4CE4-B3C0-624BCDB5AF85}" v="15" dt="2025-01-10T02:55:51.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82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 Doerres" userId="cc623ef003c7e349" providerId="LiveId" clId="{442EA946-C35E-4CE4-B3C0-624BCDB5AF85}"/>
    <pc:docChg chg="undo custSel addSld delSld modSld">
      <pc:chgData name="Don Doerres" userId="cc623ef003c7e349" providerId="LiveId" clId="{442EA946-C35E-4CE4-B3C0-624BCDB5AF85}" dt="2025-01-11T00:29:52.517" v="265"/>
      <pc:docMkLst>
        <pc:docMk/>
      </pc:docMkLst>
      <pc:sldChg chg="addSp delSp modSp mod">
        <pc:chgData name="Don Doerres" userId="cc623ef003c7e349" providerId="LiveId" clId="{442EA946-C35E-4CE4-B3C0-624BCDB5AF85}" dt="2025-01-10T02:58:43.999" v="231" actId="478"/>
        <pc:sldMkLst>
          <pc:docMk/>
          <pc:sldMk cId="0" sldId="631"/>
        </pc:sldMkLst>
        <pc:spChg chg="mod">
          <ac:chgData name="Don Doerres" userId="cc623ef003c7e349" providerId="LiveId" clId="{442EA946-C35E-4CE4-B3C0-624BCDB5AF85}" dt="2025-01-10T02:58:27.895" v="230" actId="6549"/>
          <ac:spMkLst>
            <pc:docMk/>
            <pc:sldMk cId="0" sldId="631"/>
            <ac:spMk id="10" creationId="{00000000-0000-0000-0000-000000000000}"/>
          </ac:spMkLst>
        </pc:spChg>
        <pc:spChg chg="add mod">
          <ac:chgData name="Don Doerres" userId="cc623ef003c7e349" providerId="LiveId" clId="{442EA946-C35E-4CE4-B3C0-624BCDB5AF85}" dt="2025-01-10T02:55:57.229" v="229" actId="1076"/>
          <ac:spMkLst>
            <pc:docMk/>
            <pc:sldMk cId="0" sldId="631"/>
            <ac:spMk id="12" creationId="{EA933559-BBFE-13E4-FA0E-EA9E9391B34B}"/>
          </ac:spMkLst>
        </pc:spChg>
        <pc:grpChg chg="del">
          <ac:chgData name="Don Doerres" userId="cc623ef003c7e349" providerId="LiveId" clId="{442EA946-C35E-4CE4-B3C0-624BCDB5AF85}" dt="2025-01-10T02:58:43.999" v="231" actId="478"/>
          <ac:grpSpMkLst>
            <pc:docMk/>
            <pc:sldMk cId="0" sldId="631"/>
            <ac:grpSpMk id="7" creationId="{00000000-0000-0000-0000-000000000000}"/>
          </ac:grpSpMkLst>
        </pc:grpChg>
      </pc:sldChg>
      <pc:sldChg chg="delSp mod">
        <pc:chgData name="Don Doerres" userId="cc623ef003c7e349" providerId="LiveId" clId="{442EA946-C35E-4CE4-B3C0-624BCDB5AF85}" dt="2025-01-10T02:58:54.543" v="232" actId="478"/>
        <pc:sldMkLst>
          <pc:docMk/>
          <pc:sldMk cId="0" sldId="632"/>
        </pc:sldMkLst>
        <pc:grpChg chg="del">
          <ac:chgData name="Don Doerres" userId="cc623ef003c7e349" providerId="LiveId" clId="{442EA946-C35E-4CE4-B3C0-624BCDB5AF85}" dt="2025-01-10T02:58:54.543" v="232" actId="478"/>
          <ac:grpSpMkLst>
            <pc:docMk/>
            <pc:sldMk cId="0" sldId="632"/>
            <ac:grpSpMk id="2" creationId="{00000000-0000-0000-0000-000000000000}"/>
          </ac:grpSpMkLst>
        </pc:grpChg>
      </pc:sldChg>
      <pc:sldChg chg="addSp modSp mod">
        <pc:chgData name="Don Doerres" userId="cc623ef003c7e349" providerId="LiveId" clId="{442EA946-C35E-4CE4-B3C0-624BCDB5AF85}" dt="2025-01-10T02:55:17.896" v="227" actId="1076"/>
        <pc:sldMkLst>
          <pc:docMk/>
          <pc:sldMk cId="0" sldId="641"/>
        </pc:sldMkLst>
        <pc:spChg chg="add mod">
          <ac:chgData name="Don Doerres" userId="cc623ef003c7e349" providerId="LiveId" clId="{442EA946-C35E-4CE4-B3C0-624BCDB5AF85}" dt="2025-01-10T02:55:17.896" v="227" actId="1076"/>
          <ac:spMkLst>
            <pc:docMk/>
            <pc:sldMk cId="0" sldId="641"/>
            <ac:spMk id="8" creationId="{0923F6C0-451A-E481-30F1-76A6B8E8E224}"/>
          </ac:spMkLst>
        </pc:spChg>
      </pc:sldChg>
      <pc:sldChg chg="addSp modSp new mod">
        <pc:chgData name="Don Doerres" userId="cc623ef003c7e349" providerId="LiveId" clId="{442EA946-C35E-4CE4-B3C0-624BCDB5AF85}" dt="2025-01-10T02:52:00.184" v="224" actId="207"/>
        <pc:sldMkLst>
          <pc:docMk/>
          <pc:sldMk cId="1181696976" sldId="650"/>
        </pc:sldMkLst>
        <pc:spChg chg="mod">
          <ac:chgData name="Don Doerres" userId="cc623ef003c7e349" providerId="LiveId" clId="{442EA946-C35E-4CE4-B3C0-624BCDB5AF85}" dt="2025-01-10T02:52:00.184" v="224" actId="207"/>
          <ac:spMkLst>
            <pc:docMk/>
            <pc:sldMk cId="1181696976" sldId="650"/>
            <ac:spMk id="2" creationId="{F95552D3-2ADC-4F6A-B1F7-D719E9F1BF73}"/>
          </ac:spMkLst>
        </pc:spChg>
        <pc:spChg chg="mod">
          <ac:chgData name="Don Doerres" userId="cc623ef003c7e349" providerId="LiveId" clId="{442EA946-C35E-4CE4-B3C0-624BCDB5AF85}" dt="2025-01-10T02:51:41.443" v="223" actId="947"/>
          <ac:spMkLst>
            <pc:docMk/>
            <pc:sldMk cId="1181696976" sldId="650"/>
            <ac:spMk id="3" creationId="{CAF2774C-32E5-CB1B-F30D-FB94370B9359}"/>
          </ac:spMkLst>
        </pc:spChg>
        <pc:picChg chg="add mod">
          <ac:chgData name="Don Doerres" userId="cc623ef003c7e349" providerId="LiveId" clId="{442EA946-C35E-4CE4-B3C0-624BCDB5AF85}" dt="2025-01-10T02:46:38.580" v="144" actId="14100"/>
          <ac:picMkLst>
            <pc:docMk/>
            <pc:sldMk cId="1181696976" sldId="650"/>
            <ac:picMk id="1026" creationId="{C63AB88F-15DB-063F-3A38-2317C8307681}"/>
          </ac:picMkLst>
        </pc:picChg>
      </pc:sldChg>
      <pc:sldChg chg="new del">
        <pc:chgData name="Don Doerres" userId="cc623ef003c7e349" providerId="LiveId" clId="{442EA946-C35E-4CE4-B3C0-624BCDB5AF85}" dt="2025-01-10T02:45:24.077" v="120" actId="47"/>
        <pc:sldMkLst>
          <pc:docMk/>
          <pc:sldMk cId="648512044" sldId="651"/>
        </pc:sldMkLst>
      </pc:sldChg>
      <pc:sldChg chg="new del">
        <pc:chgData name="Don Doerres" userId="cc623ef003c7e349" providerId="LiveId" clId="{442EA946-C35E-4CE4-B3C0-624BCDB5AF85}" dt="2025-01-10T02:47:11.537" v="147" actId="680"/>
        <pc:sldMkLst>
          <pc:docMk/>
          <pc:sldMk cId="768331518" sldId="651"/>
        </pc:sldMkLst>
      </pc:sldChg>
      <pc:sldChg chg="new del">
        <pc:chgData name="Don Doerres" userId="cc623ef003c7e349" providerId="LiveId" clId="{442EA946-C35E-4CE4-B3C0-624BCDB5AF85}" dt="2025-01-10T02:47:32.841" v="150" actId="47"/>
        <pc:sldMkLst>
          <pc:docMk/>
          <pc:sldMk cId="2906971157" sldId="651"/>
        </pc:sldMkLst>
      </pc:sldChg>
      <pc:sldChg chg="modSp add mod">
        <pc:chgData name="Don Doerres" userId="cc623ef003c7e349" providerId="LiveId" clId="{442EA946-C35E-4CE4-B3C0-624BCDB5AF85}" dt="2025-01-11T00:29:52.517" v="265"/>
        <pc:sldMkLst>
          <pc:docMk/>
          <pc:sldMk cId="3993066307" sldId="652"/>
        </pc:sldMkLst>
        <pc:spChg chg="mod">
          <ac:chgData name="Don Doerres" userId="cc623ef003c7e349" providerId="LiveId" clId="{442EA946-C35E-4CE4-B3C0-624BCDB5AF85}" dt="2025-01-10T02:47:47.879" v="171" actId="20577"/>
          <ac:spMkLst>
            <pc:docMk/>
            <pc:sldMk cId="3993066307" sldId="652"/>
            <ac:spMk id="30722" creationId="{1C0D2E7E-D1F6-5CFB-4E6B-0AB56F7B58ED}"/>
          </ac:spMkLst>
        </pc:spChg>
        <pc:spChg chg="mod">
          <ac:chgData name="Don Doerres" userId="cc623ef003c7e349" providerId="LiveId" clId="{442EA946-C35E-4CE4-B3C0-624BCDB5AF85}" dt="2025-01-11T00:29:52.517" v="265"/>
          <ac:spMkLst>
            <pc:docMk/>
            <pc:sldMk cId="3993066307" sldId="652"/>
            <ac:spMk id="30723" creationId="{91C60AF6-47E2-5230-CDB7-1A30F37477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D7B1E-6867-4C70-ABA0-9E0B94D73A5A}" type="datetimeFigureOut">
              <a:rPr lang="en-US" smtClean="0"/>
              <a:t>1/10/2025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4A3A6C-81E9-42DA-8457-E8C0F3BE2917}" type="slidenum">
              <a:rPr lang="en-US" smtClean="0"/>
              <a:t>‹#›</a:t>
            </a:fld>
            <a:endParaRPr lang="en-US"/>
          </a:p>
        </p:txBody>
      </p:sp>
    </p:spTree>
    <p:extLst>
      <p:ext uri="{BB962C8B-B14F-4D97-AF65-F5344CB8AC3E}">
        <p14:creationId xmlns:p14="http://schemas.microsoft.com/office/powerpoint/2010/main" val="1640992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DBEDE9BF-C049-23BD-A2D2-81960FC579DE}"/>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07607CD5-ED09-4B83-6FD4-ED49C8CEB1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6" name="Slide Number Placeholder 3">
            <a:extLst>
              <a:ext uri="{FF2B5EF4-FFF2-40B4-BE49-F238E27FC236}">
                <a16:creationId xmlns:a16="http://schemas.microsoft.com/office/drawing/2014/main" id="{9CB8D221-A9A5-4DE0-2ED9-228436C58B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21D684-F396-40D9-9781-BB5C2A919391}" type="slidenum">
              <a:rPr lang="en-US" altLang="en-US" smtClean="0"/>
              <a:pPr>
                <a:spcBef>
                  <a:spcPct val="0"/>
                </a:spcBef>
              </a:pPr>
              <a:t>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A96963-FCD0-F70C-8755-3F3DC414163E}"/>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5E304E6F-08E1-C63D-15A6-22FFCFE41824}"/>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B684EBC0-DB98-773B-7C02-266C48821A02}"/>
              </a:ext>
            </a:extLst>
          </p:cNvPr>
          <p:cNvSpPr>
            <a:spLocks noGrp="1"/>
          </p:cNvSpPr>
          <p:nvPr>
            <p:ph type="sldNum" sz="quarter" idx="12"/>
          </p:nvPr>
        </p:nvSpPr>
        <p:spPr/>
        <p:txBody>
          <a:bodyPr/>
          <a:lstStyle>
            <a:lvl1pPr>
              <a:defRPr smtClean="0"/>
            </a:lvl1pPr>
          </a:lstStyle>
          <a:p>
            <a:pPr>
              <a:defRPr/>
            </a:pPr>
            <a:fld id="{3DC38F16-FF94-4FB0-A5AD-2FBE46E4ADBC}" type="slidenum">
              <a:rPr lang="en-US" altLang="en-US"/>
              <a:pPr>
                <a:defRPr/>
              </a:pPr>
              <a:t>‹#›</a:t>
            </a:fld>
            <a:endParaRPr lang="en-US" altLang="en-US"/>
          </a:p>
        </p:txBody>
      </p:sp>
    </p:spTree>
    <p:extLst>
      <p:ext uri="{BB962C8B-B14F-4D97-AF65-F5344CB8AC3E}">
        <p14:creationId xmlns:p14="http://schemas.microsoft.com/office/powerpoint/2010/main" val="340209396"/>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2C168-7E9F-3A15-673E-4E4742C22C9F}"/>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54A40349-76B6-9D83-4D75-8339DECBFBB7}"/>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DC4DF5F4-2CEC-BFCF-AFF6-EF9FA31453E9}"/>
              </a:ext>
            </a:extLst>
          </p:cNvPr>
          <p:cNvSpPr>
            <a:spLocks noGrp="1"/>
          </p:cNvSpPr>
          <p:nvPr>
            <p:ph type="sldNum" sz="quarter" idx="12"/>
          </p:nvPr>
        </p:nvSpPr>
        <p:spPr/>
        <p:txBody>
          <a:bodyPr/>
          <a:lstStyle>
            <a:lvl1pPr>
              <a:defRPr smtClean="0"/>
            </a:lvl1pPr>
          </a:lstStyle>
          <a:p>
            <a:pPr>
              <a:defRPr/>
            </a:pPr>
            <a:fld id="{4E050217-C953-4BA4-8B22-3AB2EC80576E}" type="slidenum">
              <a:rPr lang="en-US" altLang="en-US"/>
              <a:pPr>
                <a:defRPr/>
              </a:pPr>
              <a:t>‹#›</a:t>
            </a:fld>
            <a:endParaRPr lang="en-US" altLang="en-US"/>
          </a:p>
        </p:txBody>
      </p:sp>
    </p:spTree>
    <p:extLst>
      <p:ext uri="{BB962C8B-B14F-4D97-AF65-F5344CB8AC3E}">
        <p14:creationId xmlns:p14="http://schemas.microsoft.com/office/powerpoint/2010/main" val="3246659671"/>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E86C4-A28D-3F1D-2BC4-E089F757D077}"/>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DE868469-A302-397A-8658-14B239410E9C}"/>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BF70D16E-4661-ED8E-4376-65D7B8F5448C}"/>
              </a:ext>
            </a:extLst>
          </p:cNvPr>
          <p:cNvSpPr>
            <a:spLocks noGrp="1"/>
          </p:cNvSpPr>
          <p:nvPr>
            <p:ph type="sldNum" sz="quarter" idx="12"/>
          </p:nvPr>
        </p:nvSpPr>
        <p:spPr/>
        <p:txBody>
          <a:bodyPr/>
          <a:lstStyle>
            <a:lvl1pPr>
              <a:defRPr smtClean="0"/>
            </a:lvl1pPr>
          </a:lstStyle>
          <a:p>
            <a:pPr>
              <a:defRPr/>
            </a:pPr>
            <a:fld id="{21309FCB-1C31-4124-8471-15DDA58D010F}" type="slidenum">
              <a:rPr lang="en-US" altLang="en-US"/>
              <a:pPr>
                <a:defRPr/>
              </a:pPr>
              <a:t>‹#›</a:t>
            </a:fld>
            <a:endParaRPr lang="en-US" altLang="en-US"/>
          </a:p>
        </p:txBody>
      </p:sp>
    </p:spTree>
    <p:extLst>
      <p:ext uri="{BB962C8B-B14F-4D97-AF65-F5344CB8AC3E}">
        <p14:creationId xmlns:p14="http://schemas.microsoft.com/office/powerpoint/2010/main" val="125151723"/>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FA51C7-8BED-7A2A-0206-3ECA5747D9E8}"/>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19421ECC-F82B-A9E4-DA73-6E383B810567}"/>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48629F45-D70E-FC23-155C-E66125D9E0FD}"/>
              </a:ext>
            </a:extLst>
          </p:cNvPr>
          <p:cNvSpPr>
            <a:spLocks noGrp="1"/>
          </p:cNvSpPr>
          <p:nvPr>
            <p:ph type="sldNum" sz="quarter" idx="12"/>
          </p:nvPr>
        </p:nvSpPr>
        <p:spPr/>
        <p:txBody>
          <a:bodyPr/>
          <a:lstStyle>
            <a:lvl1pPr>
              <a:defRPr smtClean="0"/>
            </a:lvl1pPr>
          </a:lstStyle>
          <a:p>
            <a:pPr>
              <a:defRPr/>
            </a:pPr>
            <a:fld id="{1804014F-EE56-4DB9-9610-C847C9888DF9}" type="slidenum">
              <a:rPr lang="en-US" altLang="en-US"/>
              <a:pPr>
                <a:defRPr/>
              </a:pPr>
              <a:t>‹#›</a:t>
            </a:fld>
            <a:endParaRPr lang="en-US" altLang="en-US"/>
          </a:p>
        </p:txBody>
      </p:sp>
    </p:spTree>
    <p:extLst>
      <p:ext uri="{BB962C8B-B14F-4D97-AF65-F5344CB8AC3E}">
        <p14:creationId xmlns:p14="http://schemas.microsoft.com/office/powerpoint/2010/main" val="3018737370"/>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9FADC93E-47BC-6D75-A470-E55BD6666C10}"/>
              </a:ext>
            </a:extLst>
          </p:cNvPr>
          <p:cNvSpPr>
            <a:spLocks noGrp="1"/>
          </p:cNvSpPr>
          <p:nvPr>
            <p:ph type="dt" sz="half" idx="10"/>
          </p:nvPr>
        </p:nvSpPr>
        <p:spPr/>
        <p:txBody>
          <a:bodyPr/>
          <a:lstStyle>
            <a:lvl1pPr>
              <a:defRPr/>
            </a:lvl1pPr>
          </a:lstStyle>
          <a:p>
            <a:pPr>
              <a:defRPr/>
            </a:pPr>
            <a:endParaRPr lang="en-US" altLang="en-US"/>
          </a:p>
        </p:txBody>
      </p:sp>
      <p:sp>
        <p:nvSpPr>
          <p:cNvPr id="7" name="Footer Placeholder 6">
            <a:extLst>
              <a:ext uri="{FF2B5EF4-FFF2-40B4-BE49-F238E27FC236}">
                <a16:creationId xmlns:a16="http://schemas.microsoft.com/office/drawing/2014/main" id="{0A490A46-536B-7319-EE87-A580CE71E51C}"/>
              </a:ext>
            </a:extLst>
          </p:cNvPr>
          <p:cNvSpPr>
            <a:spLocks noGrp="1"/>
          </p:cNvSpPr>
          <p:nvPr>
            <p:ph type="ftr" sz="quarter" idx="11"/>
          </p:nvPr>
        </p:nvSpPr>
        <p:spPr/>
        <p:txBody>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5A34893E-81C1-1F11-4451-B143521B59BE}"/>
              </a:ext>
            </a:extLst>
          </p:cNvPr>
          <p:cNvSpPr>
            <a:spLocks noGrp="1"/>
          </p:cNvSpPr>
          <p:nvPr>
            <p:ph type="sldNum" sz="quarter" idx="12"/>
          </p:nvPr>
        </p:nvSpPr>
        <p:spPr/>
        <p:txBody>
          <a:bodyPr/>
          <a:lstStyle>
            <a:lvl1pPr>
              <a:defRPr smtClean="0"/>
            </a:lvl1pPr>
          </a:lstStyle>
          <a:p>
            <a:pPr>
              <a:defRPr/>
            </a:pPr>
            <a:fld id="{F6329D3B-16A8-46A4-9F44-A5C8BCFDA5BB}" type="slidenum">
              <a:rPr lang="en-US" altLang="en-US"/>
              <a:pPr>
                <a:defRPr/>
              </a:pPr>
              <a:t>‹#›</a:t>
            </a:fld>
            <a:endParaRPr lang="en-US" altLang="en-US"/>
          </a:p>
        </p:txBody>
      </p:sp>
    </p:spTree>
    <p:extLst>
      <p:ext uri="{BB962C8B-B14F-4D97-AF65-F5344CB8AC3E}">
        <p14:creationId xmlns:p14="http://schemas.microsoft.com/office/powerpoint/2010/main" val="3913224431"/>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3540" y="575817"/>
            <a:ext cx="6200775" cy="574040"/>
          </a:xfrm>
          <a:prstGeom prst="rect">
            <a:avLst/>
          </a:prstGeom>
        </p:spPr>
        <p:txBody>
          <a:bodyPr wrap="square" lIns="0" tIns="0" rIns="0" bIns="0">
            <a:spAutoFit/>
          </a:bodyPr>
          <a:lstStyle>
            <a:lvl1pPr>
              <a:defRPr sz="3600" b="0" i="0">
                <a:solidFill>
                  <a:srgbClr val="4E3A2F"/>
                </a:solidFill>
                <a:latin typeface="Franklin Gothic Medium"/>
                <a:cs typeface="Franklin Gothic Medium"/>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3200" b="0" i="0">
                <a:solidFill>
                  <a:srgbClr val="4E3A2F"/>
                </a:solidFill>
                <a:latin typeface="Franklin Gothic Book"/>
                <a:cs typeface="Franklin Gothic 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06725596"/>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E3A2F"/>
                </a:solidFill>
                <a:latin typeface="Franklin Gothic Medium"/>
                <a:cs typeface="Franklin Gothic Medium"/>
              </a:defRPr>
            </a:lvl1pPr>
          </a:lstStyle>
          <a:p>
            <a:endParaRPr/>
          </a:p>
        </p:txBody>
      </p:sp>
      <p:sp>
        <p:nvSpPr>
          <p:cNvPr id="3" name="Holder 3"/>
          <p:cNvSpPr>
            <a:spLocks noGrp="1"/>
          </p:cNvSpPr>
          <p:nvPr>
            <p:ph type="body" idx="1"/>
          </p:nvPr>
        </p:nvSpPr>
        <p:spPr/>
        <p:txBody>
          <a:bodyPr lIns="0" tIns="0" rIns="0" bIns="0"/>
          <a:lstStyle>
            <a:lvl1pPr>
              <a:defRPr sz="3200" b="0" i="0">
                <a:solidFill>
                  <a:srgbClr val="4E3A2F"/>
                </a:solidFill>
                <a:latin typeface="Franklin Gothic Book"/>
                <a:cs typeface="Franklin Gothic 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4379323"/>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E3A2F"/>
                </a:solidFill>
                <a:latin typeface="Franklin Gothic Medium"/>
                <a:cs typeface="Franklin Gothic Medium"/>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4781107"/>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4E3A2F"/>
                </a:solidFill>
                <a:latin typeface="Franklin Gothic Medium"/>
                <a:cs typeface="Franklin Gothic Medium"/>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073829"/>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23111673"/>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ED16A-42E0-6B1A-BED7-980D7FD7D975}"/>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B5386C64-F646-56BE-E2C9-A4B9A4D98FB5}"/>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82D95C18-EFB3-16EC-9781-2A9B2DF9E75A}"/>
              </a:ext>
            </a:extLst>
          </p:cNvPr>
          <p:cNvSpPr>
            <a:spLocks noGrp="1"/>
          </p:cNvSpPr>
          <p:nvPr>
            <p:ph type="sldNum" sz="quarter" idx="12"/>
          </p:nvPr>
        </p:nvSpPr>
        <p:spPr/>
        <p:txBody>
          <a:bodyPr/>
          <a:lstStyle>
            <a:lvl1pPr>
              <a:defRPr smtClean="0"/>
            </a:lvl1pPr>
          </a:lstStyle>
          <a:p>
            <a:pPr>
              <a:defRPr/>
            </a:pPr>
            <a:fld id="{AA8107B2-4396-451B-9F8A-A0CEC5D1D76E}" type="slidenum">
              <a:rPr lang="en-US" altLang="en-US"/>
              <a:pPr>
                <a:defRPr/>
              </a:pPr>
              <a:t>‹#›</a:t>
            </a:fld>
            <a:endParaRPr lang="en-US" altLang="en-US"/>
          </a:p>
        </p:txBody>
      </p:sp>
    </p:spTree>
    <p:extLst>
      <p:ext uri="{BB962C8B-B14F-4D97-AF65-F5344CB8AC3E}">
        <p14:creationId xmlns:p14="http://schemas.microsoft.com/office/powerpoint/2010/main" val="128010554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5175E56F-EF13-06AE-4516-FE457FF9D59E}"/>
              </a:ext>
            </a:extLst>
          </p:cNvPr>
          <p:cNvSpPr>
            <a:spLocks noGrp="1"/>
          </p:cNvSpPr>
          <p:nvPr>
            <p:ph type="dt" sz="half" idx="10"/>
          </p:nvPr>
        </p:nvSpPr>
        <p:spPr/>
        <p:txBody>
          <a:bodyPr/>
          <a:lstStyle>
            <a:lvl1pPr>
              <a:defRPr/>
            </a:lvl1pPr>
          </a:lstStyle>
          <a:p>
            <a:pPr>
              <a:defRPr/>
            </a:pPr>
            <a:endParaRPr lang="en-US" altLang="en-US"/>
          </a:p>
        </p:txBody>
      </p:sp>
      <p:sp>
        <p:nvSpPr>
          <p:cNvPr id="5" name="Footer Placeholder 4">
            <a:extLst>
              <a:ext uri="{FF2B5EF4-FFF2-40B4-BE49-F238E27FC236}">
                <a16:creationId xmlns:a16="http://schemas.microsoft.com/office/drawing/2014/main" id="{8982D075-7822-6612-6D91-FE33FEC80320}"/>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5">
            <a:extLst>
              <a:ext uri="{FF2B5EF4-FFF2-40B4-BE49-F238E27FC236}">
                <a16:creationId xmlns:a16="http://schemas.microsoft.com/office/drawing/2014/main" id="{AB2959D8-DDFE-12AC-6869-05ABBB3C5523}"/>
              </a:ext>
            </a:extLst>
          </p:cNvPr>
          <p:cNvSpPr>
            <a:spLocks noGrp="1"/>
          </p:cNvSpPr>
          <p:nvPr>
            <p:ph type="sldNum" sz="quarter" idx="12"/>
          </p:nvPr>
        </p:nvSpPr>
        <p:spPr/>
        <p:txBody>
          <a:bodyPr/>
          <a:lstStyle>
            <a:lvl1pPr>
              <a:defRPr smtClean="0"/>
            </a:lvl1pPr>
          </a:lstStyle>
          <a:p>
            <a:pPr>
              <a:defRPr/>
            </a:pPr>
            <a:fld id="{2FB0A72A-474E-4689-BE9C-B58FB46588F9}" type="slidenum">
              <a:rPr lang="en-US" altLang="en-US"/>
              <a:pPr>
                <a:defRPr/>
              </a:pPr>
              <a:t>‹#›</a:t>
            </a:fld>
            <a:endParaRPr lang="en-US" altLang="en-US"/>
          </a:p>
        </p:txBody>
      </p:sp>
    </p:spTree>
    <p:extLst>
      <p:ext uri="{BB962C8B-B14F-4D97-AF65-F5344CB8AC3E}">
        <p14:creationId xmlns:p14="http://schemas.microsoft.com/office/powerpoint/2010/main" val="89275940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3A6EC-CEE1-3929-8141-218FC3B4559E}"/>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05CF7F63-C5C0-891B-58AD-677B094E64A2}"/>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4F7DBD62-051C-328F-5C6A-3041085C0370}"/>
              </a:ext>
            </a:extLst>
          </p:cNvPr>
          <p:cNvSpPr>
            <a:spLocks noGrp="1"/>
          </p:cNvSpPr>
          <p:nvPr>
            <p:ph type="sldNum" sz="quarter" idx="12"/>
          </p:nvPr>
        </p:nvSpPr>
        <p:spPr/>
        <p:txBody>
          <a:bodyPr/>
          <a:lstStyle>
            <a:lvl1pPr>
              <a:defRPr smtClean="0"/>
            </a:lvl1pPr>
          </a:lstStyle>
          <a:p>
            <a:pPr>
              <a:defRPr/>
            </a:pPr>
            <a:fld id="{AEF34854-5BC5-4514-B7EF-A28781268C78}" type="slidenum">
              <a:rPr lang="en-US" altLang="en-US"/>
              <a:pPr>
                <a:defRPr/>
              </a:pPr>
              <a:t>‹#›</a:t>
            </a:fld>
            <a:endParaRPr lang="en-US" altLang="en-US"/>
          </a:p>
        </p:txBody>
      </p:sp>
    </p:spTree>
    <p:extLst>
      <p:ext uri="{BB962C8B-B14F-4D97-AF65-F5344CB8AC3E}">
        <p14:creationId xmlns:p14="http://schemas.microsoft.com/office/powerpoint/2010/main" val="360355127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9EF32-B553-634E-2F89-C656DFC6C4B6}"/>
              </a:ext>
            </a:extLst>
          </p:cNvPr>
          <p:cNvSpPr>
            <a:spLocks noGrp="1"/>
          </p:cNvSpPr>
          <p:nvPr>
            <p:ph type="dt" sz="half" idx="10"/>
          </p:nvPr>
        </p:nvSpPr>
        <p:spPr/>
        <p:txBody>
          <a:bodyPr/>
          <a:lstStyle>
            <a:lvl1pPr>
              <a:defRPr/>
            </a:lvl1pPr>
          </a:lstStyle>
          <a:p>
            <a:pPr>
              <a:defRPr/>
            </a:pPr>
            <a:endParaRPr lang="en-US" altLang="en-US"/>
          </a:p>
        </p:txBody>
      </p:sp>
      <p:sp>
        <p:nvSpPr>
          <p:cNvPr id="8" name="Footer Placeholder 7">
            <a:extLst>
              <a:ext uri="{FF2B5EF4-FFF2-40B4-BE49-F238E27FC236}">
                <a16:creationId xmlns:a16="http://schemas.microsoft.com/office/drawing/2014/main" id="{B9B5BBD1-2699-7C75-FFB5-733A4154D201}"/>
              </a:ext>
            </a:extLst>
          </p:cNvPr>
          <p:cNvSpPr>
            <a:spLocks noGrp="1"/>
          </p:cNvSpPr>
          <p:nvPr>
            <p:ph type="ftr" sz="quarter" idx="11"/>
          </p:nvPr>
        </p:nvSpPr>
        <p:spPr/>
        <p:txBody>
          <a:bodyPr/>
          <a:lstStyle>
            <a:lvl1pPr>
              <a:defRPr/>
            </a:lvl1pPr>
          </a:lstStyle>
          <a:p>
            <a:pPr>
              <a:defRPr/>
            </a:pPr>
            <a:endParaRPr lang="en-US" altLang="en-US"/>
          </a:p>
        </p:txBody>
      </p:sp>
      <p:sp>
        <p:nvSpPr>
          <p:cNvPr id="9" name="Slide Number Placeholder 8">
            <a:extLst>
              <a:ext uri="{FF2B5EF4-FFF2-40B4-BE49-F238E27FC236}">
                <a16:creationId xmlns:a16="http://schemas.microsoft.com/office/drawing/2014/main" id="{981EED3C-CAA8-37B9-920E-83254C670CEF}"/>
              </a:ext>
            </a:extLst>
          </p:cNvPr>
          <p:cNvSpPr>
            <a:spLocks noGrp="1"/>
          </p:cNvSpPr>
          <p:nvPr>
            <p:ph type="sldNum" sz="quarter" idx="12"/>
          </p:nvPr>
        </p:nvSpPr>
        <p:spPr/>
        <p:txBody>
          <a:bodyPr/>
          <a:lstStyle>
            <a:lvl1pPr>
              <a:defRPr smtClean="0"/>
            </a:lvl1pPr>
          </a:lstStyle>
          <a:p>
            <a:pPr>
              <a:defRPr/>
            </a:pPr>
            <a:fld id="{9B2B4024-32C7-4E79-A8E7-50C8383D31F0}" type="slidenum">
              <a:rPr lang="en-US" altLang="en-US"/>
              <a:pPr>
                <a:defRPr/>
              </a:pPr>
              <a:t>‹#›</a:t>
            </a:fld>
            <a:endParaRPr lang="en-US" altLang="en-US"/>
          </a:p>
        </p:txBody>
      </p:sp>
    </p:spTree>
    <p:extLst>
      <p:ext uri="{BB962C8B-B14F-4D97-AF65-F5344CB8AC3E}">
        <p14:creationId xmlns:p14="http://schemas.microsoft.com/office/powerpoint/2010/main" val="2500553796"/>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B5998A-B5A9-CAD4-0741-4A472A3CF7D5}"/>
              </a:ext>
            </a:extLst>
          </p:cNvPr>
          <p:cNvSpPr>
            <a:spLocks noGrp="1"/>
          </p:cNvSpPr>
          <p:nvPr>
            <p:ph type="dt" sz="half" idx="10"/>
          </p:nvPr>
        </p:nvSpPr>
        <p:spPr/>
        <p:txBody>
          <a:bodyPr/>
          <a:lstStyle>
            <a:lvl1pPr>
              <a:defRPr/>
            </a:lvl1pPr>
          </a:lstStyle>
          <a:p>
            <a:pPr>
              <a:defRPr/>
            </a:pPr>
            <a:endParaRPr lang="en-US" altLang="en-US"/>
          </a:p>
        </p:txBody>
      </p:sp>
      <p:sp>
        <p:nvSpPr>
          <p:cNvPr id="4" name="Footer Placeholder 3">
            <a:extLst>
              <a:ext uri="{FF2B5EF4-FFF2-40B4-BE49-F238E27FC236}">
                <a16:creationId xmlns:a16="http://schemas.microsoft.com/office/drawing/2014/main" id="{17357AFF-C49A-5AA1-A804-0A6F559F49E3}"/>
              </a:ext>
            </a:extLst>
          </p:cNvPr>
          <p:cNvSpPr>
            <a:spLocks noGrp="1"/>
          </p:cNvSpPr>
          <p:nvPr>
            <p:ph type="ftr" sz="quarter" idx="11"/>
          </p:nvPr>
        </p:nvSpPr>
        <p:spPr/>
        <p:txBody>
          <a:bodyPr/>
          <a:lstStyle>
            <a:lvl1pPr>
              <a:defRPr/>
            </a:lvl1pPr>
          </a:lstStyle>
          <a:p>
            <a:pPr>
              <a:defRPr/>
            </a:pPr>
            <a:endParaRPr lang="en-US" altLang="en-US"/>
          </a:p>
        </p:txBody>
      </p:sp>
      <p:sp>
        <p:nvSpPr>
          <p:cNvPr id="5" name="Slide Number Placeholder 4">
            <a:extLst>
              <a:ext uri="{FF2B5EF4-FFF2-40B4-BE49-F238E27FC236}">
                <a16:creationId xmlns:a16="http://schemas.microsoft.com/office/drawing/2014/main" id="{4BDC10C5-39EF-5DF7-27E4-975E4B7C50D8}"/>
              </a:ext>
            </a:extLst>
          </p:cNvPr>
          <p:cNvSpPr>
            <a:spLocks noGrp="1"/>
          </p:cNvSpPr>
          <p:nvPr>
            <p:ph type="sldNum" sz="quarter" idx="12"/>
          </p:nvPr>
        </p:nvSpPr>
        <p:spPr/>
        <p:txBody>
          <a:bodyPr/>
          <a:lstStyle>
            <a:lvl1pPr>
              <a:defRPr smtClean="0"/>
            </a:lvl1pPr>
          </a:lstStyle>
          <a:p>
            <a:pPr>
              <a:defRPr/>
            </a:pPr>
            <a:fld id="{D99B1BFC-A190-435F-A572-6068B1DFCEA7}" type="slidenum">
              <a:rPr lang="en-US" altLang="en-US"/>
              <a:pPr>
                <a:defRPr/>
              </a:pPr>
              <a:t>‹#›</a:t>
            </a:fld>
            <a:endParaRPr lang="en-US" altLang="en-US"/>
          </a:p>
        </p:txBody>
      </p:sp>
    </p:spTree>
    <p:extLst>
      <p:ext uri="{BB962C8B-B14F-4D97-AF65-F5344CB8AC3E}">
        <p14:creationId xmlns:p14="http://schemas.microsoft.com/office/powerpoint/2010/main" val="1360432668"/>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8B9BA-0329-9943-461D-C8F159046696}"/>
              </a:ext>
            </a:extLst>
          </p:cNvPr>
          <p:cNvSpPr>
            <a:spLocks noGrp="1"/>
          </p:cNvSpPr>
          <p:nvPr>
            <p:ph type="dt" sz="half" idx="10"/>
          </p:nvPr>
        </p:nvSpPr>
        <p:spPr/>
        <p:txBody>
          <a:bodyPr/>
          <a:lstStyle>
            <a:lvl1pPr>
              <a:defRPr/>
            </a:lvl1pPr>
          </a:lstStyle>
          <a:p>
            <a:pPr>
              <a:defRPr/>
            </a:pPr>
            <a:endParaRPr lang="en-US" altLang="en-US"/>
          </a:p>
        </p:txBody>
      </p:sp>
      <p:sp>
        <p:nvSpPr>
          <p:cNvPr id="3" name="Footer Placeholder 2">
            <a:extLst>
              <a:ext uri="{FF2B5EF4-FFF2-40B4-BE49-F238E27FC236}">
                <a16:creationId xmlns:a16="http://schemas.microsoft.com/office/drawing/2014/main" id="{A730A684-0EFA-24B0-3ED9-8DC3C6C10938}"/>
              </a:ext>
            </a:extLst>
          </p:cNvPr>
          <p:cNvSpPr>
            <a:spLocks noGrp="1"/>
          </p:cNvSpPr>
          <p:nvPr>
            <p:ph type="ftr" sz="quarter" idx="11"/>
          </p:nvPr>
        </p:nvSpPr>
        <p:spPr/>
        <p:txBody>
          <a:bodyPr/>
          <a:lstStyle>
            <a:lvl1pPr>
              <a:defRPr/>
            </a:lvl1pPr>
          </a:lstStyle>
          <a:p>
            <a:pPr>
              <a:defRPr/>
            </a:pPr>
            <a:endParaRPr lang="en-US" altLang="en-US"/>
          </a:p>
        </p:txBody>
      </p:sp>
      <p:sp>
        <p:nvSpPr>
          <p:cNvPr id="4" name="Slide Number Placeholder 3">
            <a:extLst>
              <a:ext uri="{FF2B5EF4-FFF2-40B4-BE49-F238E27FC236}">
                <a16:creationId xmlns:a16="http://schemas.microsoft.com/office/drawing/2014/main" id="{D8213AB7-A283-15D2-3062-9F652A68BB23}"/>
              </a:ext>
            </a:extLst>
          </p:cNvPr>
          <p:cNvSpPr>
            <a:spLocks noGrp="1"/>
          </p:cNvSpPr>
          <p:nvPr>
            <p:ph type="sldNum" sz="quarter" idx="12"/>
          </p:nvPr>
        </p:nvSpPr>
        <p:spPr/>
        <p:txBody>
          <a:bodyPr/>
          <a:lstStyle>
            <a:lvl1pPr>
              <a:defRPr smtClean="0"/>
            </a:lvl1pPr>
          </a:lstStyle>
          <a:p>
            <a:pPr>
              <a:defRPr/>
            </a:pPr>
            <a:fld id="{2E754870-1FA8-443C-B992-482D8DE08F71}" type="slidenum">
              <a:rPr lang="en-US" altLang="en-US"/>
              <a:pPr>
                <a:defRPr/>
              </a:pPr>
              <a:t>‹#›</a:t>
            </a:fld>
            <a:endParaRPr lang="en-US" altLang="en-US"/>
          </a:p>
        </p:txBody>
      </p:sp>
    </p:spTree>
    <p:extLst>
      <p:ext uri="{BB962C8B-B14F-4D97-AF65-F5344CB8AC3E}">
        <p14:creationId xmlns:p14="http://schemas.microsoft.com/office/powerpoint/2010/main" val="166133993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62302-E2B9-C20F-1983-E6FBA2892229}"/>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DFA401BD-F124-69D1-D3C9-A0DD5A949EAA}"/>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6CE714C5-EC6B-DF62-65E7-B1066AA64A14}"/>
              </a:ext>
            </a:extLst>
          </p:cNvPr>
          <p:cNvSpPr>
            <a:spLocks noGrp="1"/>
          </p:cNvSpPr>
          <p:nvPr>
            <p:ph type="sldNum" sz="quarter" idx="12"/>
          </p:nvPr>
        </p:nvSpPr>
        <p:spPr/>
        <p:txBody>
          <a:bodyPr/>
          <a:lstStyle>
            <a:lvl1pPr>
              <a:defRPr smtClean="0"/>
            </a:lvl1pPr>
          </a:lstStyle>
          <a:p>
            <a:pPr>
              <a:defRPr/>
            </a:pPr>
            <a:fld id="{576AE209-813B-4FBB-814A-C28F88F77358}" type="slidenum">
              <a:rPr lang="en-US" altLang="en-US"/>
              <a:pPr>
                <a:defRPr/>
              </a:pPr>
              <a:t>‹#›</a:t>
            </a:fld>
            <a:endParaRPr lang="en-US" altLang="en-US"/>
          </a:p>
        </p:txBody>
      </p:sp>
    </p:spTree>
    <p:extLst>
      <p:ext uri="{BB962C8B-B14F-4D97-AF65-F5344CB8AC3E}">
        <p14:creationId xmlns:p14="http://schemas.microsoft.com/office/powerpoint/2010/main" val="1396162342"/>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2A9C2-1A4D-028A-B34D-EF752EAD7167}"/>
              </a:ext>
            </a:extLst>
          </p:cNvPr>
          <p:cNvSpPr>
            <a:spLocks noGrp="1"/>
          </p:cNvSpPr>
          <p:nvPr>
            <p:ph type="dt" sz="half" idx="10"/>
          </p:nvPr>
        </p:nvSpPr>
        <p:spPr/>
        <p:txBody>
          <a:bodyPr/>
          <a:lstStyle>
            <a:lvl1pPr>
              <a:defRPr/>
            </a:lvl1pPr>
          </a:lstStyle>
          <a:p>
            <a:pPr>
              <a:defRPr/>
            </a:pPr>
            <a:endParaRPr lang="en-US" altLang="en-US"/>
          </a:p>
        </p:txBody>
      </p:sp>
      <p:sp>
        <p:nvSpPr>
          <p:cNvPr id="6" name="Footer Placeholder 5">
            <a:extLst>
              <a:ext uri="{FF2B5EF4-FFF2-40B4-BE49-F238E27FC236}">
                <a16:creationId xmlns:a16="http://schemas.microsoft.com/office/drawing/2014/main" id="{BD230C16-F283-6783-AC56-FE0446FC1FF2}"/>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a16="http://schemas.microsoft.com/office/drawing/2014/main" id="{A850D559-3653-AB62-0B9C-0E3E12F5ED74}"/>
              </a:ext>
            </a:extLst>
          </p:cNvPr>
          <p:cNvSpPr>
            <a:spLocks noGrp="1"/>
          </p:cNvSpPr>
          <p:nvPr>
            <p:ph type="sldNum" sz="quarter" idx="12"/>
          </p:nvPr>
        </p:nvSpPr>
        <p:spPr/>
        <p:txBody>
          <a:bodyPr/>
          <a:lstStyle>
            <a:lvl1pPr>
              <a:defRPr smtClean="0"/>
            </a:lvl1pPr>
          </a:lstStyle>
          <a:p>
            <a:pPr>
              <a:defRPr/>
            </a:pPr>
            <a:fld id="{9E538804-3631-44AD-81C7-5A3C3C7FB3E0}" type="slidenum">
              <a:rPr lang="en-US" altLang="en-US"/>
              <a:pPr>
                <a:defRPr/>
              </a:pPr>
              <a:t>‹#›</a:t>
            </a:fld>
            <a:endParaRPr lang="en-US" altLang="en-US"/>
          </a:p>
        </p:txBody>
      </p:sp>
    </p:spTree>
    <p:extLst>
      <p:ext uri="{BB962C8B-B14F-4D97-AF65-F5344CB8AC3E}">
        <p14:creationId xmlns:p14="http://schemas.microsoft.com/office/powerpoint/2010/main" val="2766208480"/>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image" Target="../media/image1.jp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A8CDE25-6F73-8223-B555-0B52DAA85CA2}"/>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75BA8CE-73DD-ADFB-ECCC-E1A9D2977BED}"/>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85E964A-E7FE-71D7-7F85-710857F19C7D}"/>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ltLang="en-US"/>
          </a:p>
        </p:txBody>
      </p:sp>
      <p:sp>
        <p:nvSpPr>
          <p:cNvPr id="1029" name="Rectangle 5">
            <a:extLst>
              <a:ext uri="{FF2B5EF4-FFF2-40B4-BE49-F238E27FC236}">
                <a16:creationId xmlns:a16="http://schemas.microsoft.com/office/drawing/2014/main" id="{697B2B0B-E7FB-0AF0-70CE-4C2F03269CC7}"/>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ltLang="en-US"/>
          </a:p>
        </p:txBody>
      </p:sp>
      <p:sp>
        <p:nvSpPr>
          <p:cNvPr id="1030" name="Rectangle 6">
            <a:extLst>
              <a:ext uri="{FF2B5EF4-FFF2-40B4-BE49-F238E27FC236}">
                <a16:creationId xmlns:a16="http://schemas.microsoft.com/office/drawing/2014/main" id="{B6B37347-11EC-7AF8-FC41-203C416F99C7}"/>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atin typeface="+mn-lt"/>
              </a:defRPr>
            </a:lvl1pPr>
          </a:lstStyle>
          <a:p>
            <a:pPr>
              <a:defRPr/>
            </a:pPr>
            <a:fld id="{CD7EC944-D1F3-4ACF-BB3E-A363D240231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ransition spd="med">
    <p:pull/>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6857999"/>
          </a:xfrm>
          <a:prstGeom prst="rect">
            <a:avLst/>
          </a:prstGeom>
        </p:spPr>
      </p:pic>
      <p:pic>
        <p:nvPicPr>
          <p:cNvPr id="17" name="bg object 17"/>
          <p:cNvPicPr/>
          <p:nvPr/>
        </p:nvPicPr>
        <p:blipFill>
          <a:blip r:embed="rId8" cstate="print"/>
          <a:stretch>
            <a:fillRect/>
          </a:stretch>
        </p:blipFill>
        <p:spPr>
          <a:xfrm>
            <a:off x="515112" y="1046988"/>
            <a:ext cx="8628888" cy="10667"/>
          </a:xfrm>
          <a:prstGeom prst="rect">
            <a:avLst/>
          </a:prstGeom>
        </p:spPr>
      </p:pic>
      <p:pic>
        <p:nvPicPr>
          <p:cNvPr id="18" name="bg object 18"/>
          <p:cNvPicPr/>
          <p:nvPr/>
        </p:nvPicPr>
        <p:blipFill>
          <a:blip r:embed="rId8" cstate="print"/>
          <a:stretch>
            <a:fillRect/>
          </a:stretch>
        </p:blipFill>
        <p:spPr>
          <a:xfrm>
            <a:off x="515112" y="1046988"/>
            <a:ext cx="8628888" cy="10667"/>
          </a:xfrm>
          <a:prstGeom prst="rect">
            <a:avLst/>
          </a:prstGeom>
        </p:spPr>
      </p:pic>
      <p:pic>
        <p:nvPicPr>
          <p:cNvPr id="19" name="bg object 19"/>
          <p:cNvPicPr/>
          <p:nvPr/>
        </p:nvPicPr>
        <p:blipFill>
          <a:blip r:embed="rId8" cstate="print"/>
          <a:stretch>
            <a:fillRect/>
          </a:stretch>
        </p:blipFill>
        <p:spPr>
          <a:xfrm>
            <a:off x="515112" y="1053083"/>
            <a:ext cx="8628888" cy="12191"/>
          </a:xfrm>
          <a:prstGeom prst="rect">
            <a:avLst/>
          </a:prstGeom>
        </p:spPr>
      </p:pic>
      <p:sp>
        <p:nvSpPr>
          <p:cNvPr id="2" name="Holder 2"/>
          <p:cNvSpPr>
            <a:spLocks noGrp="1"/>
          </p:cNvSpPr>
          <p:nvPr>
            <p:ph type="title"/>
          </p:nvPr>
        </p:nvSpPr>
        <p:spPr>
          <a:xfrm>
            <a:off x="383540" y="473710"/>
            <a:ext cx="8418830" cy="787400"/>
          </a:xfrm>
          <a:prstGeom prst="rect">
            <a:avLst/>
          </a:prstGeom>
        </p:spPr>
        <p:txBody>
          <a:bodyPr wrap="square" lIns="0" tIns="0" rIns="0" bIns="0">
            <a:spAutoFit/>
          </a:bodyPr>
          <a:lstStyle>
            <a:lvl1pPr>
              <a:defRPr sz="3600" b="0" i="0">
                <a:solidFill>
                  <a:srgbClr val="4E3A2F"/>
                </a:solidFill>
                <a:latin typeface="Franklin Gothic Medium"/>
                <a:cs typeface="Franklin Gothic Medium"/>
              </a:defRPr>
            </a:lvl1pPr>
          </a:lstStyle>
          <a:p>
            <a:endParaRPr/>
          </a:p>
        </p:txBody>
      </p:sp>
      <p:sp>
        <p:nvSpPr>
          <p:cNvPr id="3" name="Holder 3"/>
          <p:cNvSpPr>
            <a:spLocks noGrp="1"/>
          </p:cNvSpPr>
          <p:nvPr>
            <p:ph type="body" idx="1"/>
          </p:nvPr>
        </p:nvSpPr>
        <p:spPr>
          <a:xfrm>
            <a:off x="383540" y="1475861"/>
            <a:ext cx="8305800" cy="4028440"/>
          </a:xfrm>
          <a:prstGeom prst="rect">
            <a:avLst/>
          </a:prstGeom>
        </p:spPr>
        <p:txBody>
          <a:bodyPr wrap="square" lIns="0" tIns="0" rIns="0" bIns="0">
            <a:spAutoFit/>
          </a:bodyPr>
          <a:lstStyle>
            <a:lvl1pPr>
              <a:defRPr sz="3200" b="0" i="0">
                <a:solidFill>
                  <a:srgbClr val="4E3A2F"/>
                </a:solidFill>
                <a:latin typeface="Franklin Gothic Book"/>
                <a:cs typeface="Franklin Gothic Book"/>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30230845"/>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Lst>
  <p:transition spd="med">
    <p:pull/>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images.google.com/imgres?imgurl=http://space.skyrocket.de/img_sat/lunar_prospector__1.jpg&amp;imgrefurl=http://space.skyrocket.de/doc_sdat/lunar_prospector.htm&amp;usg=__XC9MJHt5Ek-Tp48mt9cUqHXqaYc=&amp;h=274&amp;w=400&amp;sz=8&amp;hl=en&amp;start=3&amp;sig2=4kEbcX9_3BlC4nFq9xl7Ww&amp;um=1&amp;itbs=1&amp;tbnid=uzAg_pCm3jbUXM:&amp;tbnh=85&amp;tbnw=124&amp;prev=/images%3Fq%3Dlunar%2Bprospector%26um%3D1%26hl%3Den%26sa%3DX%26tbs%3Disch:1&amp;ei=0aWeS6OMC6W0tAO_wvh9"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hyperlink" Target="https://svgsilh.com/fr/image/151668.html"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photo.stackexchange.com/questions/24651/what-focal-length-lens-do-i-need-for-photographing-the-mo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ssdc.gsfc.nasa.gov/nmc/spacecraft/display.action?id=1998-001A" TargetMode="External"/><Relationship Id="rId2" Type="http://schemas.openxmlformats.org/officeDocument/2006/relationships/hyperlink" Target="http://nssdc.gsfc.nasa.gov/planetary/discovery.html" TargetMode="External"/><Relationship Id="rId1" Type="http://schemas.openxmlformats.org/officeDocument/2006/relationships/slideLayout" Target="../slideLayouts/slideLayout2.xml"/><Relationship Id="rId5" Type="http://schemas.openxmlformats.org/officeDocument/2006/relationships/hyperlink" Target="https://en.wikipedia.org/wiki/Lunar_Prospector" TargetMode="External"/><Relationship Id="rId4" Type="http://schemas.openxmlformats.org/officeDocument/2006/relationships/hyperlink" Target="https://science.nasa.gov/mission/lunar-prospecto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15.xml"/><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hyperlink" Target="https://www.slideshare.net/dondoerres" TargetMode="External"/><Relationship Id="rId2"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hyperlink" Target="https://github.com/dondoerres/DS1_CD"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Greater&lt;br&gt;Phoenix Mensa">
            <a:extLst>
              <a:ext uri="{FF2B5EF4-FFF2-40B4-BE49-F238E27FC236}">
                <a16:creationId xmlns:a16="http://schemas.microsoft.com/office/drawing/2014/main" id="{E94DE592-20AE-F759-E65F-429031450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3662"/>
            <a:ext cx="2438400" cy="30670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1C16FE-5597-DD42-7848-56E5435EE81B}"/>
              </a:ext>
            </a:extLst>
          </p:cNvPr>
          <p:cNvSpPr txBox="1"/>
          <p:nvPr/>
        </p:nvSpPr>
        <p:spPr>
          <a:xfrm>
            <a:off x="2442274" y="3395472"/>
            <a:ext cx="4507772" cy="2123658"/>
          </a:xfrm>
          <a:prstGeom prst="rect">
            <a:avLst/>
          </a:prstGeom>
          <a:noFill/>
        </p:spPr>
        <p:txBody>
          <a:bodyPr wrap="none" rtlCol="0">
            <a:spAutoFit/>
          </a:bodyPr>
          <a:lstStyle/>
          <a:p>
            <a:pPr algn="ctr"/>
            <a:r>
              <a:rPr lang="en-US" sz="4400" dirty="0">
                <a:solidFill>
                  <a:srgbClr val="FFFF00"/>
                </a:solidFill>
                <a:latin typeface="+mn-lt"/>
              </a:rPr>
              <a:t>GPM Forum</a:t>
            </a:r>
          </a:p>
          <a:p>
            <a:pPr algn="ctr"/>
            <a:r>
              <a:rPr lang="en-US" sz="4400" dirty="0">
                <a:solidFill>
                  <a:srgbClr val="FFFF00"/>
                </a:solidFill>
                <a:latin typeface="+mn-lt"/>
              </a:rPr>
              <a:t>Mensa in Space </a:t>
            </a:r>
          </a:p>
          <a:p>
            <a:pPr algn="ctr"/>
            <a:r>
              <a:rPr lang="en-US" sz="4400" dirty="0">
                <a:solidFill>
                  <a:srgbClr val="FFFF00"/>
                </a:solidFill>
                <a:latin typeface="+mn-lt"/>
              </a:rPr>
              <a:t>January 11, 2025</a:t>
            </a:r>
          </a:p>
        </p:txBody>
      </p:sp>
    </p:spTree>
    <p:extLst>
      <p:ext uri="{BB962C8B-B14F-4D97-AF65-F5344CB8AC3E}">
        <p14:creationId xmlns:p14="http://schemas.microsoft.com/office/powerpoint/2010/main" val="55517590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16281D7-6DEA-24F7-B53B-095884A58BF2}"/>
              </a:ext>
            </a:extLst>
          </p:cNvPr>
          <p:cNvSpPr>
            <a:spLocks noGrp="1" noChangeArrowheads="1"/>
          </p:cNvSpPr>
          <p:nvPr>
            <p:ph type="title"/>
          </p:nvPr>
        </p:nvSpPr>
        <p:spPr/>
        <p:txBody>
          <a:bodyPr/>
          <a:lstStyle/>
          <a:p>
            <a:pPr eaLnBrk="1" hangingPunct="1"/>
            <a:r>
              <a:rPr lang="en-US" altLang="en-US" dirty="0">
                <a:solidFill>
                  <a:srgbClr val="FFFF00"/>
                </a:solidFill>
              </a:rPr>
              <a:t>Still Crazy After All These Years</a:t>
            </a:r>
          </a:p>
        </p:txBody>
      </p:sp>
      <p:sp>
        <p:nvSpPr>
          <p:cNvPr id="31747" name="Rectangle 3">
            <a:extLst>
              <a:ext uri="{FF2B5EF4-FFF2-40B4-BE49-F238E27FC236}">
                <a16:creationId xmlns:a16="http://schemas.microsoft.com/office/drawing/2014/main" id="{E4984815-61F1-47A8-F64D-FE92F687AC00}"/>
              </a:ext>
            </a:extLst>
          </p:cNvPr>
          <p:cNvSpPr>
            <a:spLocks noGrp="1" noChangeArrowheads="1"/>
          </p:cNvSpPr>
          <p:nvPr>
            <p:ph type="body" idx="1"/>
          </p:nvPr>
        </p:nvSpPr>
        <p:spPr/>
        <p:txBody>
          <a:bodyPr/>
          <a:lstStyle/>
          <a:p>
            <a:pPr eaLnBrk="1" hangingPunct="1"/>
            <a:r>
              <a:rPr lang="en-US" altLang="en-US" sz="3600" dirty="0">
                <a:solidFill>
                  <a:schemeClr val="bg1"/>
                </a:solidFill>
              </a:rPr>
              <a:t>A brief history of the mission</a:t>
            </a:r>
          </a:p>
          <a:p>
            <a:pPr eaLnBrk="1" hangingPunct="1"/>
            <a:endParaRPr lang="en-US" altLang="en-US" sz="3600" dirty="0">
              <a:solidFill>
                <a:schemeClr val="bg1"/>
              </a:solidFill>
            </a:endParaRPr>
          </a:p>
          <a:p>
            <a:pPr eaLnBrk="1" hangingPunct="1"/>
            <a:r>
              <a:rPr lang="en-US" altLang="en-US" sz="3600" dirty="0">
                <a:solidFill>
                  <a:schemeClr val="bg1"/>
                </a:solidFill>
              </a:rPr>
              <a:t>A description of the mission</a:t>
            </a:r>
          </a:p>
          <a:p>
            <a:pPr eaLnBrk="1" hangingPunct="1"/>
            <a:endParaRPr lang="en-US" altLang="en-US" sz="3600" dirty="0">
              <a:solidFill>
                <a:schemeClr val="bg1"/>
              </a:solidFill>
            </a:endParaRPr>
          </a:p>
          <a:p>
            <a:pPr eaLnBrk="1" hangingPunct="1"/>
            <a:r>
              <a:rPr lang="en-US" altLang="en-US" sz="3600" dirty="0">
                <a:solidFill>
                  <a:schemeClr val="bg1"/>
                </a:solidFill>
              </a:rPr>
              <a:t>A description of my involvement</a:t>
            </a:r>
          </a:p>
          <a:p>
            <a:pPr eaLnBrk="1" hangingPunct="1"/>
            <a:endParaRPr lang="en-US" altLang="en-US" sz="3600" dirty="0">
              <a:solidFill>
                <a:schemeClr val="bg1"/>
              </a:solidFill>
              <a:latin typeface="Bookman Old Style" panose="02050604050505020204" pitchFamily="18" charset="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9CBCBDA-2154-7408-2FC4-3FB34C941F14}"/>
              </a:ext>
            </a:extLst>
          </p:cNvPr>
          <p:cNvSpPr>
            <a:spLocks noGrp="1" noChangeArrowheads="1"/>
          </p:cNvSpPr>
          <p:nvPr>
            <p:ph type="title"/>
          </p:nvPr>
        </p:nvSpPr>
        <p:spPr/>
        <p:txBody>
          <a:bodyPr/>
          <a:lstStyle/>
          <a:p>
            <a:pPr eaLnBrk="1" hangingPunct="1"/>
            <a:r>
              <a:rPr lang="en-US" altLang="en-US" dirty="0">
                <a:solidFill>
                  <a:srgbClr val="FFFF00"/>
                </a:solidFill>
              </a:rPr>
              <a:t>A Brief History Part 1</a:t>
            </a:r>
          </a:p>
        </p:txBody>
      </p:sp>
      <p:sp>
        <p:nvSpPr>
          <p:cNvPr id="32771" name="Rectangle 3">
            <a:extLst>
              <a:ext uri="{FF2B5EF4-FFF2-40B4-BE49-F238E27FC236}">
                <a16:creationId xmlns:a16="http://schemas.microsoft.com/office/drawing/2014/main" id="{E97F9929-D9B3-D084-3F35-FEDC1DDA8C49}"/>
              </a:ext>
            </a:extLst>
          </p:cNvPr>
          <p:cNvSpPr>
            <a:spLocks noGrp="1" noChangeArrowheads="1"/>
          </p:cNvSpPr>
          <p:nvPr>
            <p:ph type="body" idx="1"/>
          </p:nvPr>
        </p:nvSpPr>
        <p:spPr/>
        <p:txBody>
          <a:bodyPr/>
          <a:lstStyle/>
          <a:p>
            <a:pPr eaLnBrk="1" hangingPunct="1">
              <a:lnSpc>
                <a:spcPct val="90000"/>
              </a:lnSpc>
            </a:pPr>
            <a:r>
              <a:rPr lang="en-US" altLang="en-US" dirty="0">
                <a:solidFill>
                  <a:schemeClr val="bg1"/>
                </a:solidFill>
              </a:rPr>
              <a:t>Gerard O’Neill of the Space Studies Institute (SSI) wrote an article in the early 1980’s about space exploration and the hope of finding ice on the moon</a:t>
            </a:r>
          </a:p>
          <a:p>
            <a:pPr eaLnBrk="1" hangingPunct="1">
              <a:lnSpc>
                <a:spcPct val="90000"/>
              </a:lnSpc>
            </a:pPr>
            <a:r>
              <a:rPr lang="en-US" altLang="en-US" dirty="0">
                <a:solidFill>
                  <a:schemeClr val="bg1"/>
                </a:solidFill>
              </a:rPr>
              <a:t>At this time NASA was considering unmanned missions to the moon with billion-dollar spacecraft.</a:t>
            </a:r>
          </a:p>
          <a:p>
            <a:pPr eaLnBrk="1" hangingPunct="1">
              <a:lnSpc>
                <a:spcPct val="90000"/>
              </a:lnSpc>
            </a:pPr>
            <a:r>
              <a:rPr lang="en-US" altLang="en-US" dirty="0">
                <a:solidFill>
                  <a:schemeClr val="bg1"/>
                </a:solidFill>
              </a:rPr>
              <a:t>O’Neill said “we wanted the </a:t>
            </a:r>
            <a:r>
              <a:rPr lang="en-US" altLang="en-US" dirty="0">
                <a:solidFill>
                  <a:srgbClr val="FFFF00"/>
                </a:solidFill>
              </a:rPr>
              <a:t>moped</a:t>
            </a:r>
            <a:r>
              <a:rPr lang="en-US" altLang="en-US" dirty="0">
                <a:solidFill>
                  <a:schemeClr val="bg1"/>
                </a:solidFill>
              </a:rPr>
              <a:t> of space probes”</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4F0E4F3-1C17-612F-74BF-71B6E38885B8}"/>
              </a:ext>
            </a:extLst>
          </p:cNvPr>
          <p:cNvSpPr>
            <a:spLocks noGrp="1" noChangeArrowheads="1"/>
          </p:cNvSpPr>
          <p:nvPr>
            <p:ph type="title"/>
          </p:nvPr>
        </p:nvSpPr>
        <p:spPr/>
        <p:txBody>
          <a:bodyPr/>
          <a:lstStyle/>
          <a:p>
            <a:pPr eaLnBrk="1" hangingPunct="1"/>
            <a:r>
              <a:rPr lang="en-US" altLang="en-US" dirty="0">
                <a:solidFill>
                  <a:srgbClr val="FFFF00"/>
                </a:solidFill>
              </a:rPr>
              <a:t>A Brief History Part 2</a:t>
            </a:r>
          </a:p>
        </p:txBody>
      </p:sp>
      <p:sp>
        <p:nvSpPr>
          <p:cNvPr id="33795" name="Rectangle 3">
            <a:extLst>
              <a:ext uri="{FF2B5EF4-FFF2-40B4-BE49-F238E27FC236}">
                <a16:creationId xmlns:a16="http://schemas.microsoft.com/office/drawing/2014/main" id="{B6F2B5F2-6E7A-D5AA-BDF5-7C8BB1BA1FB3}"/>
              </a:ext>
            </a:extLst>
          </p:cNvPr>
          <p:cNvSpPr>
            <a:spLocks noGrp="1" noChangeArrowheads="1"/>
          </p:cNvSpPr>
          <p:nvPr>
            <p:ph type="body" idx="1"/>
          </p:nvPr>
        </p:nvSpPr>
        <p:spPr/>
        <p:txBody>
          <a:bodyPr/>
          <a:lstStyle/>
          <a:p>
            <a:pPr eaLnBrk="1" hangingPunct="1"/>
            <a:r>
              <a:rPr lang="en-US" altLang="en-US" dirty="0">
                <a:solidFill>
                  <a:schemeClr val="bg1"/>
                </a:solidFill>
              </a:rPr>
              <a:t>1985 the SSI commissioned a study by James French of JPL to see just what a moped satellite could be</a:t>
            </a:r>
          </a:p>
          <a:p>
            <a:pPr eaLnBrk="1" hangingPunct="1"/>
            <a:r>
              <a:rPr lang="en-US" altLang="en-US" dirty="0">
                <a:solidFill>
                  <a:schemeClr val="bg1"/>
                </a:solidFill>
              </a:rPr>
              <a:t>The result of this study was a concept for a $50 million dollar mission carrying just one instrument, a spare gamma-ray spectrometer left over from Apollo days</a:t>
            </a: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2148404-D505-5BE6-C3F5-3F6DCD2326CB}"/>
              </a:ext>
            </a:extLst>
          </p:cNvPr>
          <p:cNvSpPr>
            <a:spLocks noGrp="1" noChangeArrowheads="1"/>
          </p:cNvSpPr>
          <p:nvPr>
            <p:ph type="title"/>
          </p:nvPr>
        </p:nvSpPr>
        <p:spPr/>
        <p:txBody>
          <a:bodyPr/>
          <a:lstStyle/>
          <a:p>
            <a:pPr eaLnBrk="1" hangingPunct="1"/>
            <a:r>
              <a:rPr lang="en-US" altLang="en-US">
                <a:solidFill>
                  <a:srgbClr val="FFFF00"/>
                </a:solidFill>
              </a:rPr>
              <a:t>A Brief History Part 3</a:t>
            </a:r>
          </a:p>
        </p:txBody>
      </p:sp>
      <p:sp>
        <p:nvSpPr>
          <p:cNvPr id="34819" name="Rectangle 3">
            <a:extLst>
              <a:ext uri="{FF2B5EF4-FFF2-40B4-BE49-F238E27FC236}">
                <a16:creationId xmlns:a16="http://schemas.microsoft.com/office/drawing/2014/main" id="{8DF1095F-86CB-2DED-CA10-2ACE09CC5A2D}"/>
              </a:ext>
            </a:extLst>
          </p:cNvPr>
          <p:cNvSpPr>
            <a:spLocks noGrp="1" noChangeArrowheads="1"/>
          </p:cNvSpPr>
          <p:nvPr>
            <p:ph type="body" idx="1"/>
          </p:nvPr>
        </p:nvSpPr>
        <p:spPr/>
        <p:txBody>
          <a:bodyPr/>
          <a:lstStyle/>
          <a:p>
            <a:pPr eaLnBrk="1" hangingPunct="1">
              <a:lnSpc>
                <a:spcPct val="90000"/>
              </a:lnSpc>
            </a:pPr>
            <a:r>
              <a:rPr lang="en-US" altLang="en-US">
                <a:solidFill>
                  <a:schemeClr val="bg1"/>
                </a:solidFill>
              </a:rPr>
              <a:t>NASA was interested in BIG missions at this time</a:t>
            </a:r>
          </a:p>
          <a:p>
            <a:pPr lvl="1" eaLnBrk="1" hangingPunct="1">
              <a:lnSpc>
                <a:spcPct val="90000"/>
              </a:lnSpc>
            </a:pPr>
            <a:r>
              <a:rPr lang="en-US" altLang="en-US">
                <a:solidFill>
                  <a:schemeClr val="bg1"/>
                </a:solidFill>
              </a:rPr>
              <a:t>Big missions, Big money</a:t>
            </a:r>
          </a:p>
          <a:p>
            <a:pPr lvl="1" eaLnBrk="1" hangingPunct="1">
              <a:lnSpc>
                <a:spcPct val="90000"/>
              </a:lnSpc>
            </a:pPr>
            <a:r>
              <a:rPr lang="en-US" altLang="en-US">
                <a:solidFill>
                  <a:schemeClr val="bg1"/>
                </a:solidFill>
              </a:rPr>
              <a:t>Many scientists</a:t>
            </a:r>
          </a:p>
          <a:p>
            <a:pPr eaLnBrk="1" hangingPunct="1">
              <a:lnSpc>
                <a:spcPct val="90000"/>
              </a:lnSpc>
            </a:pPr>
            <a:r>
              <a:rPr lang="en-US" altLang="en-US">
                <a:solidFill>
                  <a:schemeClr val="bg1"/>
                </a:solidFill>
              </a:rPr>
              <a:t>Small missions were ignored by NASA</a:t>
            </a:r>
          </a:p>
          <a:p>
            <a:pPr eaLnBrk="1" hangingPunct="1">
              <a:lnSpc>
                <a:spcPct val="90000"/>
              </a:lnSpc>
            </a:pPr>
            <a:r>
              <a:rPr lang="en-US" altLang="en-US">
                <a:solidFill>
                  <a:schemeClr val="bg1"/>
                </a:solidFill>
              </a:rPr>
              <a:t>At least one private group tried to raise the funds commercially for a moon mission, including Dr. Alan Binder’s Lunar Research Institute, about 1988</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C64FF32-BFBE-D7CC-F18C-3EC142A34132}"/>
              </a:ext>
            </a:extLst>
          </p:cNvPr>
          <p:cNvSpPr>
            <a:spLocks noGrp="1" noChangeArrowheads="1"/>
          </p:cNvSpPr>
          <p:nvPr>
            <p:ph type="title"/>
          </p:nvPr>
        </p:nvSpPr>
        <p:spPr/>
        <p:txBody>
          <a:bodyPr/>
          <a:lstStyle/>
          <a:p>
            <a:pPr eaLnBrk="1" hangingPunct="1"/>
            <a:r>
              <a:rPr lang="en-US" altLang="en-US">
                <a:solidFill>
                  <a:srgbClr val="FFFF00"/>
                </a:solidFill>
              </a:rPr>
              <a:t>A Brief History Part 4</a:t>
            </a:r>
          </a:p>
        </p:txBody>
      </p:sp>
      <p:sp>
        <p:nvSpPr>
          <p:cNvPr id="35843" name="Rectangle 3">
            <a:extLst>
              <a:ext uri="{FF2B5EF4-FFF2-40B4-BE49-F238E27FC236}">
                <a16:creationId xmlns:a16="http://schemas.microsoft.com/office/drawing/2014/main" id="{3BFB463F-A973-1F0D-15BE-305D63D38631}"/>
              </a:ext>
            </a:extLst>
          </p:cNvPr>
          <p:cNvSpPr>
            <a:spLocks noGrp="1" noChangeArrowheads="1"/>
          </p:cNvSpPr>
          <p:nvPr>
            <p:ph type="body" idx="1"/>
          </p:nvPr>
        </p:nvSpPr>
        <p:spPr/>
        <p:txBody>
          <a:bodyPr/>
          <a:lstStyle/>
          <a:p>
            <a:pPr eaLnBrk="1" hangingPunct="1"/>
            <a:r>
              <a:rPr lang="en-US" altLang="en-US" dirty="0">
                <a:solidFill>
                  <a:schemeClr val="bg1"/>
                </a:solidFill>
              </a:rPr>
              <a:t>Then came such failures as Mars Observer MOC -- Lost, August 1993 </a:t>
            </a:r>
          </a:p>
          <a:p>
            <a:pPr eaLnBrk="1" hangingPunct="1"/>
            <a:endParaRPr lang="en-US" altLang="en-US" dirty="0">
              <a:solidFill>
                <a:schemeClr val="bg1"/>
              </a:solidFill>
            </a:endParaRPr>
          </a:p>
          <a:p>
            <a:pPr eaLnBrk="1" hangingPunct="1"/>
            <a:r>
              <a:rPr lang="en-US" altLang="en-US" dirty="0">
                <a:solidFill>
                  <a:srgbClr val="FFFF00"/>
                </a:solidFill>
              </a:rPr>
              <a:t>$1,000,000,000 loss…</a:t>
            </a:r>
          </a:p>
          <a:p>
            <a:pPr marL="0" indent="0" eaLnBrk="1" hangingPunct="1">
              <a:buNone/>
            </a:pPr>
            <a:endParaRPr lang="en-US" altLang="en-US" dirty="0">
              <a:solidFill>
                <a:srgbClr val="FFFF00"/>
              </a:solidFill>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14AB026-8A41-52F8-0BF5-E52EF2EC4B02}"/>
              </a:ext>
            </a:extLst>
          </p:cNvPr>
          <p:cNvSpPr>
            <a:spLocks noGrp="1" noChangeArrowheads="1"/>
          </p:cNvSpPr>
          <p:nvPr>
            <p:ph type="title"/>
          </p:nvPr>
        </p:nvSpPr>
        <p:spPr/>
        <p:txBody>
          <a:bodyPr/>
          <a:lstStyle/>
          <a:p>
            <a:pPr eaLnBrk="1" hangingPunct="1"/>
            <a:r>
              <a:rPr lang="en-US" altLang="en-US">
                <a:solidFill>
                  <a:srgbClr val="FFFF00"/>
                </a:solidFill>
              </a:rPr>
              <a:t>A Brief History Part 5</a:t>
            </a:r>
          </a:p>
        </p:txBody>
      </p:sp>
      <p:sp>
        <p:nvSpPr>
          <p:cNvPr id="36867" name="Rectangle 3">
            <a:extLst>
              <a:ext uri="{FF2B5EF4-FFF2-40B4-BE49-F238E27FC236}">
                <a16:creationId xmlns:a16="http://schemas.microsoft.com/office/drawing/2014/main" id="{DD176C66-EEA4-D13B-DE7B-489613AA4C78}"/>
              </a:ext>
            </a:extLst>
          </p:cNvPr>
          <p:cNvSpPr>
            <a:spLocks noGrp="1" noChangeArrowheads="1"/>
          </p:cNvSpPr>
          <p:nvPr>
            <p:ph type="body" idx="1"/>
          </p:nvPr>
        </p:nvSpPr>
        <p:spPr/>
        <p:txBody>
          <a:bodyPr/>
          <a:lstStyle/>
          <a:p>
            <a:pPr eaLnBrk="1" hangingPunct="1"/>
            <a:r>
              <a:rPr lang="en-US" altLang="en-US" dirty="0">
                <a:solidFill>
                  <a:schemeClr val="bg1"/>
                </a:solidFill>
              </a:rPr>
              <a:t>How about a New Plan?</a:t>
            </a:r>
          </a:p>
          <a:p>
            <a:pPr eaLnBrk="1" hangingPunct="1"/>
            <a:endParaRPr lang="en-US" altLang="en-US" dirty="0">
              <a:solidFill>
                <a:schemeClr val="bg1"/>
              </a:solidFill>
            </a:endParaRPr>
          </a:p>
          <a:p>
            <a:pPr eaLnBrk="1" hangingPunct="1"/>
            <a:r>
              <a:rPr lang="en-US" altLang="en-US" dirty="0">
                <a:solidFill>
                  <a:schemeClr val="bg1"/>
                </a:solidFill>
              </a:rPr>
              <a:t>Instead of huge spacecraft that do a little of everything – let’s have:</a:t>
            </a:r>
          </a:p>
          <a:p>
            <a:pPr lvl="1" eaLnBrk="1" hangingPunct="1"/>
            <a:r>
              <a:rPr lang="en-US" altLang="en-US" dirty="0">
                <a:solidFill>
                  <a:schemeClr val="bg1"/>
                </a:solidFill>
              </a:rPr>
              <a:t>Small spacecraft that do a few things well</a:t>
            </a:r>
          </a:p>
          <a:p>
            <a:pPr lvl="1" eaLnBrk="1" hangingPunct="1"/>
            <a:r>
              <a:rPr lang="en-US" altLang="en-US" dirty="0">
                <a:solidFill>
                  <a:schemeClr val="bg1"/>
                </a:solidFill>
              </a:rPr>
              <a:t>Lose one bird, don’t lose the whole mission</a:t>
            </a:r>
          </a:p>
          <a:p>
            <a:pPr lvl="1" eaLnBrk="1" hangingPunct="1"/>
            <a:endParaRPr lang="en-US" altLang="en-US" dirty="0">
              <a:solidFill>
                <a:schemeClr val="bg1"/>
              </a:solidFill>
            </a:endParaRPr>
          </a:p>
          <a:p>
            <a:pPr eaLnBrk="1" hangingPunct="1"/>
            <a:r>
              <a:rPr lang="en-US" altLang="en-US" dirty="0">
                <a:solidFill>
                  <a:schemeClr val="bg1"/>
                </a:solidFill>
              </a:rPr>
              <a:t>Dr. Binder has one…</a:t>
            </a:r>
          </a:p>
          <a:p>
            <a:pPr marL="0" indent="0" eaLnBrk="1" hangingPunct="1">
              <a:buNone/>
            </a:pPr>
            <a:endParaRPr lang="en-US" altLang="en-US" dirty="0">
              <a:solidFill>
                <a:schemeClr val="bg1"/>
              </a:solidFill>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2D3-2ADC-4F6A-B1F7-D719E9F1BF73}"/>
              </a:ext>
            </a:extLst>
          </p:cNvPr>
          <p:cNvSpPr>
            <a:spLocks noGrp="1"/>
          </p:cNvSpPr>
          <p:nvPr>
            <p:ph type="title"/>
          </p:nvPr>
        </p:nvSpPr>
        <p:spPr/>
        <p:txBody>
          <a:bodyPr/>
          <a:lstStyle/>
          <a:p>
            <a:r>
              <a:rPr lang="en-US" dirty="0">
                <a:solidFill>
                  <a:schemeClr val="bg1"/>
                </a:solidFill>
              </a:rPr>
              <a:t>Alan B. Binder, Ph.D.</a:t>
            </a:r>
          </a:p>
        </p:txBody>
      </p:sp>
      <p:sp>
        <p:nvSpPr>
          <p:cNvPr id="3" name="Content Placeholder 2">
            <a:extLst>
              <a:ext uri="{FF2B5EF4-FFF2-40B4-BE49-F238E27FC236}">
                <a16:creationId xmlns:a16="http://schemas.microsoft.com/office/drawing/2014/main" id="{CAF2774C-32E5-CB1B-F30D-FB94370B9359}"/>
              </a:ext>
            </a:extLst>
          </p:cNvPr>
          <p:cNvSpPr>
            <a:spLocks noGrp="1"/>
          </p:cNvSpPr>
          <p:nvPr>
            <p:ph idx="1"/>
          </p:nvPr>
        </p:nvSpPr>
        <p:spPr>
          <a:xfrm>
            <a:off x="304800" y="1417638"/>
            <a:ext cx="5638800" cy="4525963"/>
          </a:xfrm>
        </p:spPr>
        <p:txBody>
          <a:bodyPr/>
          <a:lstStyle/>
          <a:p>
            <a:r>
              <a:rPr lang="en-US" sz="2800" dirty="0">
                <a:solidFill>
                  <a:schemeClr val="bg1"/>
                </a:solidFill>
              </a:rPr>
              <a:t>https://www.amazon.com/Lunar-Prospector-Against-All-Odds/dp/1928771319</a:t>
            </a:r>
          </a:p>
          <a:p>
            <a:r>
              <a:rPr lang="en-US" sz="2800" dirty="0">
                <a:solidFill>
                  <a:schemeClr val="bg1"/>
                </a:solidFill>
              </a:rPr>
              <a:t>Book not for the faint of heart</a:t>
            </a:r>
          </a:p>
          <a:p>
            <a:r>
              <a:rPr lang="en-US" sz="2800" dirty="0">
                <a:solidFill>
                  <a:schemeClr val="bg1"/>
                </a:solidFill>
              </a:rPr>
              <a:t>Dr. Binder tells all in 1181 pages</a:t>
            </a:r>
          </a:p>
        </p:txBody>
      </p:sp>
      <p:pic>
        <p:nvPicPr>
          <p:cNvPr id="1026" name="Picture 2">
            <a:extLst>
              <a:ext uri="{FF2B5EF4-FFF2-40B4-BE49-F238E27FC236}">
                <a16:creationId xmlns:a16="http://schemas.microsoft.com/office/drawing/2014/main" id="{C63AB88F-15DB-063F-3A38-2317C8307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0184" y="1562100"/>
            <a:ext cx="2709016" cy="395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69697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CC28F0-30DE-CF1B-04CF-E01310DB5F19}"/>
              </a:ext>
            </a:extLst>
          </p:cNvPr>
          <p:cNvSpPr>
            <a:spLocks noGrp="1" noChangeArrowheads="1"/>
          </p:cNvSpPr>
          <p:nvPr>
            <p:ph type="title"/>
          </p:nvPr>
        </p:nvSpPr>
        <p:spPr/>
        <p:txBody>
          <a:bodyPr/>
          <a:lstStyle/>
          <a:p>
            <a:pPr eaLnBrk="1" hangingPunct="1"/>
            <a:r>
              <a:rPr lang="en-US" altLang="en-US">
                <a:solidFill>
                  <a:srgbClr val="FFFF00"/>
                </a:solidFill>
              </a:rPr>
              <a:t>Discovery Program!</a:t>
            </a:r>
          </a:p>
        </p:txBody>
      </p:sp>
      <p:sp>
        <p:nvSpPr>
          <p:cNvPr id="37891" name="Rectangle 3">
            <a:extLst>
              <a:ext uri="{FF2B5EF4-FFF2-40B4-BE49-F238E27FC236}">
                <a16:creationId xmlns:a16="http://schemas.microsoft.com/office/drawing/2014/main" id="{AF05B263-B3A5-5FEC-475E-4C37806AEFA8}"/>
              </a:ext>
            </a:extLst>
          </p:cNvPr>
          <p:cNvSpPr>
            <a:spLocks noGrp="1" noChangeArrowheads="1"/>
          </p:cNvSpPr>
          <p:nvPr>
            <p:ph type="body" idx="1"/>
          </p:nvPr>
        </p:nvSpPr>
        <p:spPr/>
        <p:txBody>
          <a:bodyPr/>
          <a:lstStyle/>
          <a:p>
            <a:pPr eaLnBrk="1" hangingPunct="1">
              <a:lnSpc>
                <a:spcPct val="80000"/>
              </a:lnSpc>
            </a:pPr>
            <a:r>
              <a:rPr lang="en-US" altLang="en-US" sz="2000">
                <a:solidFill>
                  <a:schemeClr val="bg1"/>
                </a:solidFill>
              </a:rPr>
              <a:t>The primary goal of NASA's Discovery program is to conduct a series of frequent, highly focused, cost-effective missions to answer critical questions in solar system science. Formally started in NASA's FY 1994 budget, the Discovery program features small planetary exploration spacecraft with focused science goals that can be built in 36 months or less, for less than $190 million in development costs and a total mission cost of less than $299 million.</a:t>
            </a:r>
          </a:p>
          <a:p>
            <a:pPr eaLnBrk="1" hangingPunct="1">
              <a:lnSpc>
                <a:spcPct val="80000"/>
              </a:lnSpc>
            </a:pPr>
            <a:endParaRPr lang="en-US" altLang="en-US" sz="2000">
              <a:solidFill>
                <a:schemeClr val="bg1"/>
              </a:solidFill>
            </a:endParaRPr>
          </a:p>
          <a:p>
            <a:pPr eaLnBrk="1" hangingPunct="1">
              <a:lnSpc>
                <a:spcPct val="80000"/>
              </a:lnSpc>
            </a:pPr>
            <a:r>
              <a:rPr lang="en-US" altLang="en-US" sz="2000">
                <a:solidFill>
                  <a:schemeClr val="bg1"/>
                </a:solidFill>
              </a:rPr>
              <a:t>The program encourages the use of new technologies, transfer of these technologies to the private sector, increased participation of small and disadvantaged businesses, the pursuit of innovative ways of doing business, and support of the nation's educational initiatives. The objective is to perform high-quality scientific investigations which will assure continuity in the U.S. solar system exploration program and enhance general public awareness of, and appreciation for, solar system exploration. </a:t>
            </a:r>
          </a:p>
          <a:p>
            <a:pPr eaLnBrk="1" hangingPunct="1">
              <a:lnSpc>
                <a:spcPct val="80000"/>
              </a:lnSpc>
            </a:pPr>
            <a:endParaRPr lang="en-US" altLang="en-US" sz="2000">
              <a:solidFill>
                <a:schemeClr val="bg1"/>
              </a:solidFill>
            </a:endParaRP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3DB6420-BDF3-36DC-54F0-9DC253D6FB7F}"/>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38915" name="Rectangle 3">
            <a:extLst>
              <a:ext uri="{FF2B5EF4-FFF2-40B4-BE49-F238E27FC236}">
                <a16:creationId xmlns:a16="http://schemas.microsoft.com/office/drawing/2014/main" id="{B5A89155-447E-DF08-AD41-2732DFC8FA3B}"/>
              </a:ext>
            </a:extLst>
          </p:cNvPr>
          <p:cNvSpPr>
            <a:spLocks noGrp="1" noChangeArrowheads="1"/>
          </p:cNvSpPr>
          <p:nvPr>
            <p:ph type="body" idx="1"/>
          </p:nvPr>
        </p:nvSpPr>
        <p:spPr/>
        <p:txBody>
          <a:bodyPr/>
          <a:lstStyle/>
          <a:p>
            <a:pPr eaLnBrk="1" hangingPunct="1"/>
            <a:r>
              <a:rPr lang="en-US" altLang="en-US">
                <a:solidFill>
                  <a:schemeClr val="bg1"/>
                </a:solidFill>
              </a:rPr>
              <a:t>Six experiments</a:t>
            </a:r>
          </a:p>
          <a:p>
            <a:pPr lvl="1" eaLnBrk="1" hangingPunct="1"/>
            <a:r>
              <a:rPr lang="en-US" altLang="en-US">
                <a:solidFill>
                  <a:schemeClr val="bg1"/>
                </a:solidFill>
              </a:rPr>
              <a:t>Gamma Ray Spectrometer</a:t>
            </a:r>
          </a:p>
          <a:p>
            <a:pPr lvl="1" eaLnBrk="1" hangingPunct="1"/>
            <a:r>
              <a:rPr lang="en-US" altLang="en-US">
                <a:solidFill>
                  <a:schemeClr val="bg1"/>
                </a:solidFill>
              </a:rPr>
              <a:t>Neutron Spectrometer</a:t>
            </a:r>
          </a:p>
          <a:p>
            <a:pPr lvl="1" eaLnBrk="1" hangingPunct="1"/>
            <a:r>
              <a:rPr lang="en-US" altLang="en-US">
                <a:solidFill>
                  <a:schemeClr val="bg1"/>
                </a:solidFill>
              </a:rPr>
              <a:t>Magnetometer</a:t>
            </a:r>
          </a:p>
          <a:p>
            <a:pPr lvl="1" eaLnBrk="1" hangingPunct="1"/>
            <a:r>
              <a:rPr lang="en-US" altLang="en-US">
                <a:solidFill>
                  <a:schemeClr val="bg1"/>
                </a:solidFill>
              </a:rPr>
              <a:t>Electron Reflectometer</a:t>
            </a:r>
          </a:p>
          <a:p>
            <a:pPr lvl="1" eaLnBrk="1" hangingPunct="1"/>
            <a:r>
              <a:rPr lang="en-US" altLang="en-US">
                <a:solidFill>
                  <a:schemeClr val="bg1"/>
                </a:solidFill>
              </a:rPr>
              <a:t>Alpha Particle Spectrometer</a:t>
            </a:r>
          </a:p>
          <a:p>
            <a:pPr lvl="1" eaLnBrk="1" hangingPunct="1"/>
            <a:r>
              <a:rPr lang="en-US" altLang="en-US">
                <a:solidFill>
                  <a:schemeClr val="bg1"/>
                </a:solidFill>
              </a:rPr>
              <a:t>Doppler Gravity Experiment</a:t>
            </a: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14AF61E-9E52-42B8-340A-284CD3571F80}"/>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39939" name="Rectangle 3">
            <a:extLst>
              <a:ext uri="{FF2B5EF4-FFF2-40B4-BE49-F238E27FC236}">
                <a16:creationId xmlns:a16="http://schemas.microsoft.com/office/drawing/2014/main" id="{4162D99F-269B-1456-76CE-C724698DF3E4}"/>
              </a:ext>
            </a:extLst>
          </p:cNvPr>
          <p:cNvSpPr>
            <a:spLocks noGrp="1" noChangeArrowheads="1"/>
          </p:cNvSpPr>
          <p:nvPr>
            <p:ph type="body" sz="half" idx="1"/>
          </p:nvPr>
        </p:nvSpPr>
        <p:spPr/>
        <p:txBody>
          <a:bodyPr/>
          <a:lstStyle/>
          <a:p>
            <a:pPr eaLnBrk="1" hangingPunct="1">
              <a:buFontTx/>
              <a:buNone/>
            </a:pPr>
            <a:r>
              <a:rPr lang="en-US" altLang="en-US">
                <a:solidFill>
                  <a:schemeClr val="bg1"/>
                </a:solidFill>
              </a:rPr>
              <a:t>Gamma Ray Spectrometer</a:t>
            </a:r>
          </a:p>
          <a:p>
            <a:pPr eaLnBrk="1" hangingPunct="1"/>
            <a:r>
              <a:rPr lang="en-US" altLang="en-US" sz="2000">
                <a:solidFill>
                  <a:schemeClr val="bg1"/>
                </a:solidFill>
              </a:rPr>
              <a:t>Sensitive to: thorium (Th), potassium (K), uranium (U), iron (Fe), Oxygen (O), silicon (Si), aluminum (Al), calcium, Ca), magnesium (Mg), and titanium (Ti). </a:t>
            </a:r>
          </a:p>
          <a:p>
            <a:pPr eaLnBrk="1" hangingPunct="1"/>
            <a:r>
              <a:rPr lang="en-US" altLang="en-US" sz="2000">
                <a:solidFill>
                  <a:schemeClr val="bg1"/>
                </a:solidFill>
              </a:rPr>
              <a:t>Especially sensitive to the heavy, radioactive element thorium and the light element potassium.</a:t>
            </a:r>
            <a:r>
              <a:rPr lang="en-US" altLang="en-US" sz="2800">
                <a:solidFill>
                  <a:schemeClr val="bg1"/>
                </a:solidFill>
              </a:rPr>
              <a:t> </a:t>
            </a:r>
          </a:p>
          <a:p>
            <a:pPr eaLnBrk="1" hangingPunct="1"/>
            <a:endParaRPr lang="en-US" altLang="en-US" sz="2800">
              <a:solidFill>
                <a:schemeClr val="bg1"/>
              </a:solidFill>
            </a:endParaRPr>
          </a:p>
          <a:p>
            <a:pPr eaLnBrk="1" hangingPunct="1"/>
            <a:endParaRPr lang="en-US" altLang="en-US" sz="2800">
              <a:solidFill>
                <a:schemeClr val="bg1"/>
              </a:solidFill>
            </a:endParaRPr>
          </a:p>
        </p:txBody>
      </p:sp>
      <p:pic>
        <p:nvPicPr>
          <p:cNvPr id="39940" name="Picture 9">
            <a:extLst>
              <a:ext uri="{FF2B5EF4-FFF2-40B4-BE49-F238E27FC236}">
                <a16:creationId xmlns:a16="http://schemas.microsoft.com/office/drawing/2014/main" id="{4B5F6049-D17E-3DE1-F121-6D119FD5521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3429000"/>
            <a:ext cx="4038600" cy="2552700"/>
          </a:xfrm>
          <a:noFill/>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8294B922-327A-08AA-9219-18143863A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32004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a:extLst>
              <a:ext uri="{FF2B5EF4-FFF2-40B4-BE49-F238E27FC236}">
                <a16:creationId xmlns:a16="http://schemas.microsoft.com/office/drawing/2014/main" id="{A42FA7CE-2350-841D-4262-7AF79CF3B052}"/>
              </a:ext>
            </a:extLst>
          </p:cNvPr>
          <p:cNvSpPr txBox="1">
            <a:spLocks noChangeArrowheads="1"/>
          </p:cNvSpPr>
          <p:nvPr/>
        </p:nvSpPr>
        <p:spPr bwMode="auto">
          <a:xfrm>
            <a:off x="4251325" y="1271588"/>
            <a:ext cx="321113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r>
              <a:rPr lang="en-US" altLang="en-US" sz="3600" dirty="0">
                <a:solidFill>
                  <a:srgbClr val="DDDDDD"/>
                </a:solidFill>
                <a:latin typeface="+mn-lt"/>
              </a:rPr>
              <a:t>Or…Doing It is</a:t>
            </a:r>
          </a:p>
          <a:p>
            <a:pPr eaLnBrk="1" hangingPunct="1"/>
            <a:endParaRPr lang="en-US" altLang="en-US" sz="3600" dirty="0">
              <a:solidFill>
                <a:srgbClr val="DDDDDD"/>
              </a:solidFill>
              <a:latin typeface="+mn-lt"/>
            </a:endParaRPr>
          </a:p>
          <a:p>
            <a:pPr eaLnBrk="1" hangingPunct="1"/>
            <a:r>
              <a:rPr lang="en-US" altLang="en-US" sz="3600" dirty="0">
                <a:solidFill>
                  <a:srgbClr val="DDDDDD"/>
                </a:solidFill>
                <a:latin typeface="+mn-lt"/>
              </a:rPr>
              <a:t>Half the Fun</a:t>
            </a:r>
          </a:p>
        </p:txBody>
      </p:sp>
      <p:sp>
        <p:nvSpPr>
          <p:cNvPr id="28676" name="Text Box 4">
            <a:extLst>
              <a:ext uri="{FF2B5EF4-FFF2-40B4-BE49-F238E27FC236}">
                <a16:creationId xmlns:a16="http://schemas.microsoft.com/office/drawing/2014/main" id="{050CF9CB-3C6B-2242-7CF2-9FDEE2AD59E8}"/>
              </a:ext>
            </a:extLst>
          </p:cNvPr>
          <p:cNvSpPr txBox="1">
            <a:spLocks noChangeArrowheads="1"/>
          </p:cNvSpPr>
          <p:nvPr/>
        </p:nvSpPr>
        <p:spPr bwMode="auto">
          <a:xfrm>
            <a:off x="1355725" y="3581400"/>
            <a:ext cx="6645275"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r>
              <a:rPr lang="en-US" altLang="en-US" sz="3600" dirty="0">
                <a:solidFill>
                  <a:srgbClr val="FFFF00"/>
                </a:solidFill>
              </a:rPr>
              <a:t> </a:t>
            </a:r>
            <a:r>
              <a:rPr lang="en-US" altLang="en-US" sz="3600" dirty="0">
                <a:solidFill>
                  <a:srgbClr val="FFFF00"/>
                </a:solidFill>
                <a:latin typeface="+mn-lt"/>
              </a:rPr>
              <a:t>By Don Doerres,</a:t>
            </a:r>
          </a:p>
          <a:p>
            <a:pPr eaLnBrk="1" hangingPunct="1"/>
            <a:r>
              <a:rPr lang="en-US" altLang="en-US" sz="3600" dirty="0">
                <a:solidFill>
                  <a:srgbClr val="FFFF00"/>
                </a:solidFill>
                <a:latin typeface="+mn-lt"/>
              </a:rPr>
              <a:t> Retired Rocket Scientist</a:t>
            </a:r>
          </a:p>
          <a:p>
            <a:pPr eaLnBrk="1" hangingPunct="1"/>
            <a:r>
              <a:rPr lang="en-US" altLang="en-US" sz="3600" dirty="0">
                <a:solidFill>
                  <a:srgbClr val="FFFF00"/>
                </a:solidFill>
                <a:latin typeface="+mn-lt"/>
              </a:rPr>
              <a:t> Writer</a:t>
            </a:r>
          </a:p>
          <a:p>
            <a:pPr eaLnBrk="1" hangingPunct="1"/>
            <a:r>
              <a:rPr lang="en-US" altLang="en-US" sz="3600" dirty="0">
                <a:solidFill>
                  <a:srgbClr val="FFFF00"/>
                </a:solidFill>
                <a:latin typeface="+mn-lt"/>
              </a:rPr>
              <a:t> </a:t>
            </a:r>
            <a:r>
              <a:rPr lang="en-US" altLang="en-US" sz="3600" dirty="0" err="1">
                <a:solidFill>
                  <a:srgbClr val="FFFF00"/>
                </a:solidFill>
                <a:latin typeface="+mn-lt"/>
              </a:rPr>
              <a:t>Mensan</a:t>
            </a:r>
            <a:r>
              <a:rPr lang="en-US" altLang="en-US" sz="3600" dirty="0">
                <a:solidFill>
                  <a:srgbClr val="FFFF00"/>
                </a:solidFill>
                <a:latin typeface="+mn-lt"/>
              </a:rPr>
              <a:t> Since 1976</a:t>
            </a: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0962" name="Rectangle 1026">
            <a:extLst>
              <a:ext uri="{FF2B5EF4-FFF2-40B4-BE49-F238E27FC236}">
                <a16:creationId xmlns:a16="http://schemas.microsoft.com/office/drawing/2014/main" id="{B64AAF77-87D4-EC34-B942-B3650B219C8C}"/>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40963" name="Rectangle 1027">
            <a:extLst>
              <a:ext uri="{FF2B5EF4-FFF2-40B4-BE49-F238E27FC236}">
                <a16:creationId xmlns:a16="http://schemas.microsoft.com/office/drawing/2014/main" id="{AF23B654-E0BA-2975-7AFF-6455664227ED}"/>
              </a:ext>
            </a:extLst>
          </p:cNvPr>
          <p:cNvSpPr>
            <a:spLocks noGrp="1" noChangeArrowheads="1"/>
          </p:cNvSpPr>
          <p:nvPr>
            <p:ph type="body" sz="half" idx="1"/>
          </p:nvPr>
        </p:nvSpPr>
        <p:spPr/>
        <p:txBody>
          <a:bodyPr/>
          <a:lstStyle/>
          <a:p>
            <a:pPr marL="990600" lvl="1" indent="-533400" eaLnBrk="1" hangingPunct="1">
              <a:buFontTx/>
              <a:buNone/>
            </a:pPr>
            <a:r>
              <a:rPr lang="en-US" altLang="en-US" sz="3200">
                <a:solidFill>
                  <a:schemeClr val="bg1"/>
                </a:solidFill>
              </a:rPr>
              <a:t>Neutron Spectrometer</a:t>
            </a:r>
          </a:p>
          <a:p>
            <a:pPr marL="609600" indent="-609600" eaLnBrk="1" hangingPunct="1"/>
            <a:endParaRPr lang="en-US" altLang="en-US" sz="2000">
              <a:solidFill>
                <a:schemeClr val="bg1"/>
              </a:solidFill>
            </a:endParaRPr>
          </a:p>
          <a:p>
            <a:pPr marL="609600" indent="-609600" eaLnBrk="1" hangingPunct="1"/>
            <a:r>
              <a:rPr lang="en-US" altLang="en-US" sz="2000">
                <a:solidFill>
                  <a:schemeClr val="bg1"/>
                </a:solidFill>
              </a:rPr>
              <a:t>Worked by detecting hydrogen indirectly by finding neutrons</a:t>
            </a:r>
          </a:p>
          <a:p>
            <a:pPr marL="609600" indent="-609600" eaLnBrk="1" hangingPunct="1"/>
            <a:r>
              <a:rPr lang="en-US" altLang="en-US" sz="2000">
                <a:solidFill>
                  <a:schemeClr val="bg1"/>
                </a:solidFill>
              </a:rPr>
              <a:t>Prime mission was to find water, which is indicated by hydrogen</a:t>
            </a:r>
          </a:p>
        </p:txBody>
      </p:sp>
      <p:pic>
        <p:nvPicPr>
          <p:cNvPr id="40964" name="Picture 1030">
            <a:extLst>
              <a:ext uri="{FF2B5EF4-FFF2-40B4-BE49-F238E27FC236}">
                <a16:creationId xmlns:a16="http://schemas.microsoft.com/office/drawing/2014/main" id="{9E522C2B-7FCD-2935-9AFA-052BA9C788D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3429000"/>
            <a:ext cx="4038600" cy="2403475"/>
          </a:xfrm>
          <a:noFill/>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FDC4D22-FA48-80BA-9A2A-A5DC8574CE91}"/>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41987" name="Rectangle 3">
            <a:extLst>
              <a:ext uri="{FF2B5EF4-FFF2-40B4-BE49-F238E27FC236}">
                <a16:creationId xmlns:a16="http://schemas.microsoft.com/office/drawing/2014/main" id="{4A683179-F613-B579-0E9C-FC482CF40873}"/>
              </a:ext>
            </a:extLst>
          </p:cNvPr>
          <p:cNvSpPr>
            <a:spLocks noGrp="1" noChangeArrowheads="1"/>
          </p:cNvSpPr>
          <p:nvPr>
            <p:ph type="body" sz="half" idx="1"/>
          </p:nvPr>
        </p:nvSpPr>
        <p:spPr/>
        <p:txBody>
          <a:bodyPr/>
          <a:lstStyle/>
          <a:p>
            <a:pPr marL="990600" lvl="1" indent="-533400" eaLnBrk="1" hangingPunct="1">
              <a:buFontTx/>
              <a:buNone/>
            </a:pPr>
            <a:r>
              <a:rPr lang="en-US" altLang="en-US" sz="3200">
                <a:solidFill>
                  <a:schemeClr val="bg1"/>
                </a:solidFill>
              </a:rPr>
              <a:t>Alpha Particle Spectrometer</a:t>
            </a:r>
          </a:p>
          <a:p>
            <a:pPr marL="609600" indent="-609600" eaLnBrk="1" hangingPunct="1"/>
            <a:r>
              <a:rPr lang="en-US" altLang="en-US" sz="2000">
                <a:solidFill>
                  <a:schemeClr val="bg1"/>
                </a:solidFill>
              </a:rPr>
              <a:t>Detected outgassing events on the lunar surface by detecting alpha particles from radon gas and its decay products</a:t>
            </a:r>
          </a:p>
        </p:txBody>
      </p:sp>
      <p:pic>
        <p:nvPicPr>
          <p:cNvPr id="41988" name="Picture 7">
            <a:extLst>
              <a:ext uri="{FF2B5EF4-FFF2-40B4-BE49-F238E27FC236}">
                <a16:creationId xmlns:a16="http://schemas.microsoft.com/office/drawing/2014/main" id="{B32DEF76-996C-B1FD-C74D-BB51051411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3429000"/>
            <a:ext cx="4038600" cy="3230563"/>
          </a:xfrm>
          <a:noFill/>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3010" name="Rectangle 1026">
            <a:extLst>
              <a:ext uri="{FF2B5EF4-FFF2-40B4-BE49-F238E27FC236}">
                <a16:creationId xmlns:a16="http://schemas.microsoft.com/office/drawing/2014/main" id="{BBA07626-4056-906E-1FAB-4E9EBF526F61}"/>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43011" name="Rectangle 1027">
            <a:extLst>
              <a:ext uri="{FF2B5EF4-FFF2-40B4-BE49-F238E27FC236}">
                <a16:creationId xmlns:a16="http://schemas.microsoft.com/office/drawing/2014/main" id="{C2F1E90F-18D0-4F24-F2C6-AAC10B6D39BA}"/>
              </a:ext>
            </a:extLst>
          </p:cNvPr>
          <p:cNvSpPr>
            <a:spLocks noGrp="1" noChangeArrowheads="1"/>
          </p:cNvSpPr>
          <p:nvPr>
            <p:ph type="body" sz="half" idx="1"/>
          </p:nvPr>
        </p:nvSpPr>
        <p:spPr/>
        <p:txBody>
          <a:bodyPr/>
          <a:lstStyle/>
          <a:p>
            <a:pPr marL="990600" lvl="1" indent="-533400" eaLnBrk="1" hangingPunct="1">
              <a:buFontTx/>
              <a:buNone/>
            </a:pPr>
            <a:r>
              <a:rPr lang="en-US" altLang="en-US" sz="3200">
                <a:solidFill>
                  <a:schemeClr val="bg1"/>
                </a:solidFill>
              </a:rPr>
              <a:t>Alpha Particle Spectrometer</a:t>
            </a:r>
          </a:p>
          <a:p>
            <a:pPr marL="990600" lvl="1" indent="-533400" eaLnBrk="1" hangingPunct="1">
              <a:buFontTx/>
              <a:buNone/>
            </a:pPr>
            <a:r>
              <a:rPr lang="en-US" altLang="en-US" sz="3200">
                <a:solidFill>
                  <a:schemeClr val="bg1"/>
                </a:solidFill>
              </a:rPr>
              <a:t>and Neutron Spectrometer mounted together</a:t>
            </a:r>
          </a:p>
          <a:p>
            <a:pPr marL="609600" indent="-609600" eaLnBrk="1" hangingPunct="1"/>
            <a:endParaRPr lang="en-US" altLang="en-US" sz="2000">
              <a:solidFill>
                <a:schemeClr val="bg1"/>
              </a:solidFill>
            </a:endParaRPr>
          </a:p>
        </p:txBody>
      </p:sp>
      <p:pic>
        <p:nvPicPr>
          <p:cNvPr id="43012" name="Picture 1030">
            <a:extLst>
              <a:ext uri="{FF2B5EF4-FFF2-40B4-BE49-F238E27FC236}">
                <a16:creationId xmlns:a16="http://schemas.microsoft.com/office/drawing/2014/main" id="{360458ED-B425-3F6D-1D06-33007D066B8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3429000"/>
            <a:ext cx="4038600" cy="3230563"/>
          </a:xfrm>
          <a:noFill/>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57A830E-7D68-B41B-CED4-73D561E59B82}"/>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44035" name="Rectangle 3">
            <a:extLst>
              <a:ext uri="{FF2B5EF4-FFF2-40B4-BE49-F238E27FC236}">
                <a16:creationId xmlns:a16="http://schemas.microsoft.com/office/drawing/2014/main" id="{72157DAB-B9A6-0773-2AEC-DF1DB8A7A4BB}"/>
              </a:ext>
            </a:extLst>
          </p:cNvPr>
          <p:cNvSpPr>
            <a:spLocks noGrp="1" noChangeArrowheads="1"/>
          </p:cNvSpPr>
          <p:nvPr>
            <p:ph type="body" sz="half" idx="1"/>
          </p:nvPr>
        </p:nvSpPr>
        <p:spPr/>
        <p:txBody>
          <a:bodyPr/>
          <a:lstStyle/>
          <a:p>
            <a:pPr eaLnBrk="1" hangingPunct="1">
              <a:buFontTx/>
              <a:buNone/>
            </a:pPr>
            <a:r>
              <a:rPr lang="en-US" altLang="en-US" sz="2800">
                <a:solidFill>
                  <a:schemeClr val="bg1"/>
                </a:solidFill>
              </a:rPr>
              <a:t>Electron</a:t>
            </a:r>
          </a:p>
          <a:p>
            <a:pPr eaLnBrk="1" hangingPunct="1">
              <a:buFontTx/>
              <a:buNone/>
            </a:pPr>
            <a:r>
              <a:rPr lang="en-US" altLang="en-US" sz="2800">
                <a:solidFill>
                  <a:schemeClr val="bg1"/>
                </a:solidFill>
              </a:rPr>
              <a:t>Reflectormeter</a:t>
            </a:r>
          </a:p>
          <a:p>
            <a:pPr eaLnBrk="1" hangingPunct="1">
              <a:buFontTx/>
              <a:buNone/>
            </a:pPr>
            <a:endParaRPr lang="en-US" altLang="en-US" sz="2800">
              <a:solidFill>
                <a:schemeClr val="bg1"/>
              </a:solidFill>
            </a:endParaRPr>
          </a:p>
          <a:p>
            <a:pPr eaLnBrk="1" hangingPunct="1">
              <a:buFontTx/>
              <a:buNone/>
            </a:pPr>
            <a:r>
              <a:rPr lang="en-US" altLang="en-US" sz="2800">
                <a:solidFill>
                  <a:schemeClr val="bg1"/>
                </a:solidFill>
              </a:rPr>
              <a:t>Magnetometer</a:t>
            </a:r>
          </a:p>
          <a:p>
            <a:pPr eaLnBrk="1" hangingPunct="1"/>
            <a:endParaRPr lang="en-US" altLang="en-US" sz="1800">
              <a:solidFill>
                <a:schemeClr val="bg1"/>
              </a:solidFill>
            </a:endParaRPr>
          </a:p>
          <a:p>
            <a:pPr eaLnBrk="1" hangingPunct="1"/>
            <a:r>
              <a:rPr lang="en-US" altLang="en-US" sz="2000">
                <a:solidFill>
                  <a:schemeClr val="bg1"/>
                </a:solidFill>
              </a:rPr>
              <a:t>Returned data on the lunar crustal magnetic field and the lunar induced magnetic dipole; mapped localized magnetic fields</a:t>
            </a:r>
          </a:p>
          <a:p>
            <a:pPr eaLnBrk="1" hangingPunct="1"/>
            <a:endParaRPr lang="en-US" altLang="en-US" sz="2000">
              <a:solidFill>
                <a:schemeClr val="bg1"/>
              </a:solidFill>
            </a:endParaRPr>
          </a:p>
        </p:txBody>
      </p:sp>
      <p:pic>
        <p:nvPicPr>
          <p:cNvPr id="44036" name="Picture 4">
            <a:extLst>
              <a:ext uri="{FF2B5EF4-FFF2-40B4-BE49-F238E27FC236}">
                <a16:creationId xmlns:a16="http://schemas.microsoft.com/office/drawing/2014/main" id="{E03BC576-EA56-77D4-7CA4-B1CB2A762A20}"/>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572000" y="1243013"/>
            <a:ext cx="3678238" cy="2185987"/>
          </a:xfrm>
          <a:noFill/>
        </p:spPr>
      </p:pic>
      <p:sp>
        <p:nvSpPr>
          <p:cNvPr id="44037" name="Line 8">
            <a:extLst>
              <a:ext uri="{FF2B5EF4-FFF2-40B4-BE49-F238E27FC236}">
                <a16:creationId xmlns:a16="http://schemas.microsoft.com/office/drawing/2014/main" id="{9C31D726-B526-98FE-858E-85B061714FFD}"/>
              </a:ext>
            </a:extLst>
          </p:cNvPr>
          <p:cNvSpPr>
            <a:spLocks noChangeShapeType="1"/>
          </p:cNvSpPr>
          <p:nvPr/>
        </p:nvSpPr>
        <p:spPr bwMode="auto">
          <a:xfrm>
            <a:off x="2819400" y="1981200"/>
            <a:ext cx="1600200" cy="15240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4038" name="Picture 1032">
            <a:extLst>
              <a:ext uri="{FF2B5EF4-FFF2-40B4-BE49-F238E27FC236}">
                <a16:creationId xmlns:a16="http://schemas.microsoft.com/office/drawing/2014/main" id="{05D0CC9E-DBB9-C9E6-5D5E-2ECB5CA0C598}"/>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486400" y="3725863"/>
            <a:ext cx="1524000" cy="2511425"/>
          </a:xfrm>
          <a:noFill/>
          <a:extLst>
            <a:ext uri="{909E8E84-426E-40DD-AFC4-6F175D3DCCD1}">
              <a14:hiddenFill xmlns:a14="http://schemas.microsoft.com/office/drawing/2010/main">
                <a:solidFill>
                  <a:srgbClr val="FFFFFF"/>
                </a:solidFill>
              </a14:hiddenFill>
            </a:ext>
          </a:extLst>
        </p:spPr>
      </p:pic>
      <p:sp>
        <p:nvSpPr>
          <p:cNvPr id="44039" name="Line 9">
            <a:extLst>
              <a:ext uri="{FF2B5EF4-FFF2-40B4-BE49-F238E27FC236}">
                <a16:creationId xmlns:a16="http://schemas.microsoft.com/office/drawing/2014/main" id="{6B015620-404C-FF80-55BE-980B89DE2520}"/>
              </a:ext>
            </a:extLst>
          </p:cNvPr>
          <p:cNvSpPr>
            <a:spLocks noChangeShapeType="1"/>
          </p:cNvSpPr>
          <p:nvPr/>
        </p:nvSpPr>
        <p:spPr bwMode="auto">
          <a:xfrm>
            <a:off x="2895600" y="3475038"/>
            <a:ext cx="2590800" cy="411162"/>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8CF7AB6-2109-2093-B85B-4CF9CA843F67}"/>
              </a:ext>
            </a:extLst>
          </p:cNvPr>
          <p:cNvSpPr>
            <a:spLocks noGrp="1" noChangeArrowheads="1"/>
          </p:cNvSpPr>
          <p:nvPr>
            <p:ph type="title"/>
          </p:nvPr>
        </p:nvSpPr>
        <p:spPr/>
        <p:txBody>
          <a:bodyPr/>
          <a:lstStyle/>
          <a:p>
            <a:pPr eaLnBrk="1" hangingPunct="1"/>
            <a:r>
              <a:rPr lang="en-US" altLang="en-US">
                <a:solidFill>
                  <a:srgbClr val="FFFF00"/>
                </a:solidFill>
              </a:rPr>
              <a:t>Lunar Prospector</a:t>
            </a:r>
          </a:p>
        </p:txBody>
      </p:sp>
      <p:sp>
        <p:nvSpPr>
          <p:cNvPr id="45059" name="Rectangle 3">
            <a:extLst>
              <a:ext uri="{FF2B5EF4-FFF2-40B4-BE49-F238E27FC236}">
                <a16:creationId xmlns:a16="http://schemas.microsoft.com/office/drawing/2014/main" id="{D114DE60-C90C-DBEA-D997-EA4F7BEAD743}"/>
              </a:ext>
            </a:extLst>
          </p:cNvPr>
          <p:cNvSpPr>
            <a:spLocks noGrp="1" noChangeArrowheads="1"/>
          </p:cNvSpPr>
          <p:nvPr>
            <p:ph type="body" sz="half" idx="1"/>
          </p:nvPr>
        </p:nvSpPr>
        <p:spPr/>
        <p:txBody>
          <a:bodyPr/>
          <a:lstStyle/>
          <a:p>
            <a:pPr eaLnBrk="1" hangingPunct="1">
              <a:buFontTx/>
              <a:buNone/>
            </a:pPr>
            <a:r>
              <a:rPr lang="en-US" altLang="en-US">
                <a:solidFill>
                  <a:schemeClr val="bg1"/>
                </a:solidFill>
              </a:rPr>
              <a:t>Doppler Gravity Experiment</a:t>
            </a:r>
          </a:p>
          <a:p>
            <a:pPr eaLnBrk="1" hangingPunct="1"/>
            <a:r>
              <a:rPr lang="en-US" altLang="en-US" sz="2000">
                <a:solidFill>
                  <a:schemeClr val="bg1"/>
                </a:solidFill>
              </a:rPr>
              <a:t>Used doppler tracking of the S-Band radio signals broadcast from the spacecraft (actually, the telemetry signal from the spacecraft) to characterize the orbit of the spacecraft and the lunar gravity field</a:t>
            </a:r>
          </a:p>
        </p:txBody>
      </p:sp>
      <p:pic>
        <p:nvPicPr>
          <p:cNvPr id="45060" name="Picture 4">
            <a:extLst>
              <a:ext uri="{FF2B5EF4-FFF2-40B4-BE49-F238E27FC236}">
                <a16:creationId xmlns:a16="http://schemas.microsoft.com/office/drawing/2014/main" id="{BDEE39C3-3422-F7E8-5F6A-904222A4C78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572000" y="3429000"/>
            <a:ext cx="4038600" cy="1676400"/>
          </a:xfrm>
          <a:noFill/>
        </p:spPr>
      </p:pic>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8BC8C354-8768-6438-F341-5CCCD055A3B5}"/>
              </a:ext>
            </a:extLst>
          </p:cNvPr>
          <p:cNvSpPr>
            <a:spLocks noGrp="1" noChangeArrowheads="1"/>
          </p:cNvSpPr>
          <p:nvPr>
            <p:ph type="title"/>
          </p:nvPr>
        </p:nvSpPr>
        <p:spPr/>
        <p:txBody>
          <a:bodyPr/>
          <a:lstStyle/>
          <a:p>
            <a:pPr eaLnBrk="1" hangingPunct="1"/>
            <a:r>
              <a:rPr lang="en-US" altLang="en-US">
                <a:solidFill>
                  <a:srgbClr val="FFFF00"/>
                </a:solidFill>
              </a:rPr>
              <a:t>Where I Come In…</a:t>
            </a:r>
          </a:p>
        </p:txBody>
      </p:sp>
      <p:sp>
        <p:nvSpPr>
          <p:cNvPr id="46083" name="Rectangle 3">
            <a:extLst>
              <a:ext uri="{FF2B5EF4-FFF2-40B4-BE49-F238E27FC236}">
                <a16:creationId xmlns:a16="http://schemas.microsoft.com/office/drawing/2014/main" id="{916B74AB-A3F7-77D0-8156-92DF1DDCFC45}"/>
              </a:ext>
            </a:extLst>
          </p:cNvPr>
          <p:cNvSpPr>
            <a:spLocks noGrp="1" noChangeArrowheads="1"/>
          </p:cNvSpPr>
          <p:nvPr>
            <p:ph type="body" idx="1"/>
          </p:nvPr>
        </p:nvSpPr>
        <p:spPr/>
        <p:txBody>
          <a:bodyPr/>
          <a:lstStyle/>
          <a:p>
            <a:pPr eaLnBrk="1" hangingPunct="1"/>
            <a:r>
              <a:rPr lang="en-US" altLang="en-US">
                <a:solidFill>
                  <a:schemeClr val="bg1"/>
                </a:solidFill>
              </a:rPr>
              <a:t>In 1996 Spectrum Astro was awarded the Command and Data Handling (C&amp;DH) contract for Lunar Prospector from Lockheed/Martin, the Prime Contractor</a:t>
            </a:r>
          </a:p>
          <a:p>
            <a:pPr eaLnBrk="1" hangingPunct="1"/>
            <a:endParaRPr lang="en-US" altLang="en-US">
              <a:solidFill>
                <a:schemeClr val="bg1"/>
              </a:solidFill>
            </a:endParaRPr>
          </a:p>
          <a:p>
            <a:pPr eaLnBrk="1" hangingPunct="1"/>
            <a:r>
              <a:rPr lang="en-US" altLang="en-US">
                <a:solidFill>
                  <a:schemeClr val="bg1"/>
                </a:solidFill>
              </a:rPr>
              <a:t>I was responsible for all software development for the C&amp;DH and for key parts of HW/SW partitioning</a:t>
            </a: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37987D3-1388-76F5-A434-0721D2F80382}"/>
              </a:ext>
            </a:extLst>
          </p:cNvPr>
          <p:cNvSpPr>
            <a:spLocks noGrp="1" noChangeArrowheads="1"/>
          </p:cNvSpPr>
          <p:nvPr>
            <p:ph type="title"/>
          </p:nvPr>
        </p:nvSpPr>
        <p:spPr/>
        <p:txBody>
          <a:bodyPr/>
          <a:lstStyle/>
          <a:p>
            <a:pPr eaLnBrk="1" hangingPunct="1"/>
            <a:r>
              <a:rPr lang="en-US" altLang="en-US">
                <a:solidFill>
                  <a:srgbClr val="FFFF00"/>
                </a:solidFill>
              </a:rPr>
              <a:t>Let’s Have Some Fun…</a:t>
            </a:r>
          </a:p>
        </p:txBody>
      </p:sp>
      <p:sp>
        <p:nvSpPr>
          <p:cNvPr id="47107" name="Rectangle 3">
            <a:extLst>
              <a:ext uri="{FF2B5EF4-FFF2-40B4-BE49-F238E27FC236}">
                <a16:creationId xmlns:a16="http://schemas.microsoft.com/office/drawing/2014/main" id="{66149B33-53B4-A02A-989C-1E21009C3A73}"/>
              </a:ext>
            </a:extLst>
          </p:cNvPr>
          <p:cNvSpPr>
            <a:spLocks noGrp="1" noChangeArrowheads="1"/>
          </p:cNvSpPr>
          <p:nvPr>
            <p:ph type="body" idx="1"/>
          </p:nvPr>
        </p:nvSpPr>
        <p:spPr>
          <a:xfrm>
            <a:off x="457200" y="2057400"/>
            <a:ext cx="8229600" cy="4068763"/>
          </a:xfrm>
        </p:spPr>
        <p:txBody>
          <a:bodyPr/>
          <a:lstStyle/>
          <a:p>
            <a:pPr eaLnBrk="1" hangingPunct="1"/>
            <a:r>
              <a:rPr lang="en-US" altLang="en-US" dirty="0">
                <a:solidFill>
                  <a:schemeClr val="bg1"/>
                </a:solidFill>
              </a:rPr>
              <a:t>The “standard approach” </a:t>
            </a:r>
            <a:r>
              <a:rPr lang="en-US" altLang="en-US" dirty="0">
                <a:solidFill>
                  <a:srgbClr val="FFFF00"/>
                </a:solidFill>
              </a:rPr>
              <a:t>Costs Too Much</a:t>
            </a:r>
          </a:p>
          <a:p>
            <a:pPr eaLnBrk="1" hangingPunct="1"/>
            <a:endParaRPr lang="en-US" altLang="en-US" dirty="0">
              <a:solidFill>
                <a:schemeClr val="bg1"/>
              </a:solidFill>
            </a:endParaRPr>
          </a:p>
          <a:p>
            <a:pPr eaLnBrk="1" hangingPunct="1"/>
            <a:r>
              <a:rPr lang="en-US" altLang="en-US" dirty="0">
                <a:solidFill>
                  <a:schemeClr val="bg1"/>
                </a:solidFill>
              </a:rPr>
              <a:t>What are the alternatives?</a:t>
            </a: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a:extLst>
              <a:ext uri="{FF2B5EF4-FFF2-40B4-BE49-F238E27FC236}">
                <a16:creationId xmlns:a16="http://schemas.microsoft.com/office/drawing/2014/main" id="{2C619098-EA24-74EA-49A4-B2FC634DB956}"/>
              </a:ext>
            </a:extLst>
          </p:cNvPr>
          <p:cNvSpPr>
            <a:spLocks noGrp="1" noChangeArrowheads="1"/>
          </p:cNvSpPr>
          <p:nvPr>
            <p:ph type="title"/>
          </p:nvPr>
        </p:nvSpPr>
        <p:spPr/>
        <p:txBody>
          <a:bodyPr/>
          <a:lstStyle/>
          <a:p>
            <a:pPr eaLnBrk="1" hangingPunct="1"/>
            <a:r>
              <a:rPr lang="en-US" altLang="en-US" dirty="0">
                <a:solidFill>
                  <a:srgbClr val="FFFF00"/>
                </a:solidFill>
              </a:rPr>
              <a:t>Let’s Have Some More Fun…</a:t>
            </a:r>
          </a:p>
        </p:txBody>
      </p:sp>
      <p:sp>
        <p:nvSpPr>
          <p:cNvPr id="48131" name="Rectangle 1027">
            <a:extLst>
              <a:ext uri="{FF2B5EF4-FFF2-40B4-BE49-F238E27FC236}">
                <a16:creationId xmlns:a16="http://schemas.microsoft.com/office/drawing/2014/main" id="{6284A236-C65C-BEAC-E013-50D1E4ACBBFF}"/>
              </a:ext>
            </a:extLst>
          </p:cNvPr>
          <p:cNvSpPr>
            <a:spLocks noGrp="1" noChangeArrowheads="1"/>
          </p:cNvSpPr>
          <p:nvPr>
            <p:ph type="body" idx="1"/>
          </p:nvPr>
        </p:nvSpPr>
        <p:spPr/>
        <p:txBody>
          <a:bodyPr/>
          <a:lstStyle/>
          <a:p>
            <a:pPr eaLnBrk="1" hangingPunct="1"/>
            <a:r>
              <a:rPr lang="en-US" altLang="en-US">
                <a:solidFill>
                  <a:schemeClr val="bg1"/>
                </a:solidFill>
              </a:rPr>
              <a:t>Instead of a large team, how about a tight knit, small group with one person in charge of each key activity? </a:t>
            </a:r>
          </a:p>
          <a:p>
            <a:pPr eaLnBrk="1" hangingPunct="1"/>
            <a:endParaRPr lang="en-US" altLang="en-US">
              <a:solidFill>
                <a:schemeClr val="bg1"/>
              </a:solidFill>
            </a:endParaRPr>
          </a:p>
          <a:p>
            <a:pPr eaLnBrk="1" hangingPunct="1"/>
            <a:r>
              <a:rPr lang="en-US" altLang="en-US">
                <a:solidFill>
                  <a:schemeClr val="bg1"/>
                </a:solidFill>
              </a:rPr>
              <a:t>What do we have we can already use?</a:t>
            </a:r>
          </a:p>
          <a:p>
            <a:pPr eaLnBrk="1" hangingPunct="1">
              <a:buFontTx/>
              <a:buNone/>
            </a:pPr>
            <a:endParaRPr lang="en-US" altLang="en-US">
              <a:solidFill>
                <a:schemeClr val="bg1"/>
              </a:solidFill>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31CBCBB-C2F9-4B21-B8B7-73D13D7340C2}"/>
              </a:ext>
            </a:extLst>
          </p:cNvPr>
          <p:cNvSpPr>
            <a:spLocks noGrp="1" noChangeArrowheads="1"/>
          </p:cNvSpPr>
          <p:nvPr>
            <p:ph type="title"/>
          </p:nvPr>
        </p:nvSpPr>
        <p:spPr/>
        <p:txBody>
          <a:bodyPr/>
          <a:lstStyle/>
          <a:p>
            <a:pPr eaLnBrk="1" hangingPunct="1"/>
            <a:r>
              <a:rPr lang="en-US" altLang="en-US">
                <a:solidFill>
                  <a:srgbClr val="FFFF00"/>
                </a:solidFill>
              </a:rPr>
              <a:t>Hardware Software Partitioning</a:t>
            </a:r>
          </a:p>
        </p:txBody>
      </p:sp>
      <p:sp>
        <p:nvSpPr>
          <p:cNvPr id="49155" name="Rectangle 3">
            <a:extLst>
              <a:ext uri="{FF2B5EF4-FFF2-40B4-BE49-F238E27FC236}">
                <a16:creationId xmlns:a16="http://schemas.microsoft.com/office/drawing/2014/main" id="{8B84B19E-C1E1-2A72-C508-71EE5B38B858}"/>
              </a:ext>
            </a:extLst>
          </p:cNvPr>
          <p:cNvSpPr>
            <a:spLocks noGrp="1" noChangeArrowheads="1"/>
          </p:cNvSpPr>
          <p:nvPr>
            <p:ph type="body" idx="1"/>
          </p:nvPr>
        </p:nvSpPr>
        <p:spPr/>
        <p:txBody>
          <a:bodyPr/>
          <a:lstStyle/>
          <a:p>
            <a:pPr eaLnBrk="1" hangingPunct="1"/>
            <a:r>
              <a:rPr lang="en-US" altLang="en-US">
                <a:solidFill>
                  <a:schemeClr val="bg1"/>
                </a:solidFill>
              </a:rPr>
              <a:t>Software is good at:</a:t>
            </a:r>
          </a:p>
          <a:p>
            <a:pPr lvl="1" eaLnBrk="1" hangingPunct="1"/>
            <a:r>
              <a:rPr lang="en-US" altLang="en-US">
                <a:solidFill>
                  <a:schemeClr val="bg1"/>
                </a:solidFill>
              </a:rPr>
              <a:t>Complicated Sequences</a:t>
            </a:r>
          </a:p>
          <a:p>
            <a:pPr lvl="1" eaLnBrk="1" hangingPunct="1"/>
            <a:r>
              <a:rPr lang="en-US" altLang="en-US">
                <a:solidFill>
                  <a:schemeClr val="bg1"/>
                </a:solidFill>
              </a:rPr>
              <a:t>Doing things up to a moderate rate of speed</a:t>
            </a:r>
          </a:p>
          <a:p>
            <a:pPr lvl="1" eaLnBrk="1" hangingPunct="1"/>
            <a:r>
              <a:rPr lang="en-US" altLang="en-US">
                <a:solidFill>
                  <a:schemeClr val="bg1"/>
                </a:solidFill>
              </a:rPr>
              <a:t>Doing integer math</a:t>
            </a:r>
          </a:p>
          <a:p>
            <a:pPr eaLnBrk="1" hangingPunct="1"/>
            <a:r>
              <a:rPr lang="en-US" altLang="en-US">
                <a:solidFill>
                  <a:schemeClr val="bg1"/>
                </a:solidFill>
              </a:rPr>
              <a:t>Hardware is good at:</a:t>
            </a:r>
          </a:p>
          <a:p>
            <a:pPr lvl="1" eaLnBrk="1" hangingPunct="1"/>
            <a:r>
              <a:rPr lang="en-US" altLang="en-US">
                <a:solidFill>
                  <a:schemeClr val="bg1"/>
                </a:solidFill>
              </a:rPr>
              <a:t>Simple Sequences</a:t>
            </a:r>
          </a:p>
          <a:p>
            <a:pPr lvl="1" eaLnBrk="1" hangingPunct="1"/>
            <a:r>
              <a:rPr lang="en-US" altLang="en-US">
                <a:solidFill>
                  <a:schemeClr val="bg1"/>
                </a:solidFill>
              </a:rPr>
              <a:t>Doing very simple things very fast</a:t>
            </a:r>
          </a:p>
          <a:p>
            <a:pPr lvl="1" eaLnBrk="1" hangingPunct="1"/>
            <a:r>
              <a:rPr lang="en-US" altLang="en-US">
                <a:solidFill>
                  <a:schemeClr val="bg1"/>
                </a:solidFill>
              </a:rPr>
              <a:t>Doing simple logic (and, or, negate…)</a:t>
            </a: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314FEE9-6ECD-40BD-36F7-E39B2729DA15}"/>
              </a:ext>
            </a:extLst>
          </p:cNvPr>
          <p:cNvSpPr>
            <a:spLocks noGrp="1" noChangeArrowheads="1"/>
          </p:cNvSpPr>
          <p:nvPr>
            <p:ph type="title"/>
          </p:nvPr>
        </p:nvSpPr>
        <p:spPr/>
        <p:txBody>
          <a:bodyPr/>
          <a:lstStyle/>
          <a:p>
            <a:pPr eaLnBrk="1" hangingPunct="1"/>
            <a:r>
              <a:rPr lang="en-US" altLang="en-US" dirty="0">
                <a:solidFill>
                  <a:schemeClr val="tx1"/>
                </a:solidFill>
              </a:rPr>
              <a:t>Lunar Prospector C&amp;DH</a:t>
            </a:r>
          </a:p>
        </p:txBody>
      </p:sp>
      <p:pic>
        <p:nvPicPr>
          <p:cNvPr id="50179" name="Picture 3">
            <a:extLst>
              <a:ext uri="{FF2B5EF4-FFF2-40B4-BE49-F238E27FC236}">
                <a16:creationId xmlns:a16="http://schemas.microsoft.com/office/drawing/2014/main" id="{756ED403-2753-40BD-505A-D22CFA3B2F2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4183-8F74-9F10-A860-C6F3BAE81C7B}"/>
            </a:ext>
          </a:extLst>
        </p:cNvPr>
        <p:cNvGrpSpPr/>
        <p:nvPr/>
      </p:nvGrpSpPr>
      <p:grpSpPr>
        <a:xfrm>
          <a:off x="0" y="0"/>
          <a:ext cx="0" cy="0"/>
          <a:chOff x="0" y="0"/>
          <a:chExt cx="0" cy="0"/>
        </a:xfrm>
      </p:grpSpPr>
      <p:sp>
        <p:nvSpPr>
          <p:cNvPr id="30722" name="Rectangle 2">
            <a:extLst>
              <a:ext uri="{FF2B5EF4-FFF2-40B4-BE49-F238E27FC236}">
                <a16:creationId xmlns:a16="http://schemas.microsoft.com/office/drawing/2014/main" id="{1C0D2E7E-D1F6-5CFB-4E6B-0AB56F7B58ED}"/>
              </a:ext>
            </a:extLst>
          </p:cNvPr>
          <p:cNvSpPr>
            <a:spLocks noGrp="1" noChangeArrowheads="1"/>
          </p:cNvSpPr>
          <p:nvPr>
            <p:ph type="title"/>
          </p:nvPr>
        </p:nvSpPr>
        <p:spPr>
          <a:xfrm>
            <a:off x="457200" y="274638"/>
            <a:ext cx="8229600" cy="1249362"/>
          </a:xfrm>
        </p:spPr>
        <p:txBody>
          <a:bodyPr/>
          <a:lstStyle/>
          <a:p>
            <a:pPr eaLnBrk="1" hangingPunct="1"/>
            <a:r>
              <a:rPr lang="en-US" altLang="en-US" dirty="0">
                <a:solidFill>
                  <a:srgbClr val="FFFF00"/>
                </a:solidFill>
                <a:latin typeface="+mn-lt"/>
              </a:rPr>
              <a:t>Can I Get the Slides?</a:t>
            </a:r>
          </a:p>
        </p:txBody>
      </p:sp>
      <p:sp>
        <p:nvSpPr>
          <p:cNvPr id="30723" name="Rectangle 3">
            <a:extLst>
              <a:ext uri="{FF2B5EF4-FFF2-40B4-BE49-F238E27FC236}">
                <a16:creationId xmlns:a16="http://schemas.microsoft.com/office/drawing/2014/main" id="{91C60AF6-47E2-5230-CDB7-1A30F3747767}"/>
              </a:ext>
            </a:extLst>
          </p:cNvPr>
          <p:cNvSpPr>
            <a:spLocks noGrp="1" noChangeArrowheads="1"/>
          </p:cNvSpPr>
          <p:nvPr>
            <p:ph type="body" idx="1"/>
          </p:nvPr>
        </p:nvSpPr>
        <p:spPr>
          <a:xfrm>
            <a:off x="457200" y="1981200"/>
            <a:ext cx="8229600" cy="4144963"/>
          </a:xfrm>
        </p:spPr>
        <p:txBody>
          <a:bodyPr/>
          <a:lstStyle/>
          <a:p>
            <a:pPr eaLnBrk="1" hangingPunct="1"/>
            <a:r>
              <a:rPr lang="en-US" altLang="en-US" sz="3600" dirty="0">
                <a:solidFill>
                  <a:schemeClr val="bg1"/>
                </a:solidFill>
              </a:rPr>
              <a:t>Yes</a:t>
            </a:r>
          </a:p>
          <a:p>
            <a:pPr eaLnBrk="1" hangingPunct="1"/>
            <a:r>
              <a:rPr lang="en-US" altLang="en-US" sz="3600">
                <a:solidFill>
                  <a:schemeClr val="bg1"/>
                </a:solidFill>
              </a:rPr>
              <a:t>https://github.com/dondoerres/2025_GPM_by_DRD</a:t>
            </a:r>
            <a:endParaRPr lang="en-US" altLang="en-US" sz="3600" dirty="0">
              <a:solidFill>
                <a:schemeClr val="bg1"/>
              </a:solidFill>
            </a:endParaRPr>
          </a:p>
        </p:txBody>
      </p:sp>
    </p:spTree>
    <p:extLst>
      <p:ext uri="{BB962C8B-B14F-4D97-AF65-F5344CB8AC3E}">
        <p14:creationId xmlns:p14="http://schemas.microsoft.com/office/powerpoint/2010/main" val="399306630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FD1F8FDB-9B67-2843-97DE-2DC15904B530}"/>
              </a:ext>
            </a:extLst>
          </p:cNvPr>
          <p:cNvSpPr>
            <a:spLocks noGrp="1" noChangeArrowheads="1"/>
          </p:cNvSpPr>
          <p:nvPr>
            <p:ph type="title"/>
          </p:nvPr>
        </p:nvSpPr>
        <p:spPr/>
        <p:txBody>
          <a:bodyPr/>
          <a:lstStyle/>
          <a:p>
            <a:pPr eaLnBrk="1" hangingPunct="1"/>
            <a:r>
              <a:rPr lang="en-US" altLang="en-US">
                <a:solidFill>
                  <a:srgbClr val="FFFF00"/>
                </a:solidFill>
              </a:rPr>
              <a:t>Software Tool Cost-RTOS</a:t>
            </a:r>
          </a:p>
        </p:txBody>
      </p:sp>
      <p:pic>
        <p:nvPicPr>
          <p:cNvPr id="52227" name="Picture 4">
            <a:extLst>
              <a:ext uri="{FF2B5EF4-FFF2-40B4-BE49-F238E27FC236}">
                <a16:creationId xmlns:a16="http://schemas.microsoft.com/office/drawing/2014/main" id="{44001913-0323-261E-FA68-E5E9EFB33D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828800"/>
            <a:ext cx="8153400" cy="3962400"/>
          </a:xfrm>
          <a:noFill/>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FE66224-46B6-324B-1CF8-53EC8BFAEB47}"/>
              </a:ext>
            </a:extLst>
          </p:cNvPr>
          <p:cNvSpPr>
            <a:spLocks noGrp="1" noChangeArrowheads="1"/>
          </p:cNvSpPr>
          <p:nvPr>
            <p:ph type="title"/>
          </p:nvPr>
        </p:nvSpPr>
        <p:spPr/>
        <p:txBody>
          <a:bodyPr/>
          <a:lstStyle/>
          <a:p>
            <a:pPr eaLnBrk="1" hangingPunct="1"/>
            <a:r>
              <a:rPr lang="en-US" altLang="en-US">
                <a:solidFill>
                  <a:srgbClr val="FFFF00"/>
                </a:solidFill>
              </a:rPr>
              <a:t>Software Tool Cost-RTOS</a:t>
            </a:r>
          </a:p>
        </p:txBody>
      </p:sp>
      <p:pic>
        <p:nvPicPr>
          <p:cNvPr id="53251" name="Picture 4">
            <a:extLst>
              <a:ext uri="{FF2B5EF4-FFF2-40B4-BE49-F238E27FC236}">
                <a16:creationId xmlns:a16="http://schemas.microsoft.com/office/drawing/2014/main" id="{C82E4E8A-4FCC-34BD-83E1-E9B85F62B66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71600" y="1371600"/>
            <a:ext cx="1327150" cy="1408113"/>
          </a:xfrm>
          <a:noFill/>
        </p:spPr>
      </p:pic>
      <p:pic>
        <p:nvPicPr>
          <p:cNvPr id="53252" name="Picture 6">
            <a:extLst>
              <a:ext uri="{FF2B5EF4-FFF2-40B4-BE49-F238E27FC236}">
                <a16:creationId xmlns:a16="http://schemas.microsoft.com/office/drawing/2014/main" id="{F0F7FA48-B6F6-6CDE-377C-A6E62D9AD61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 y="2438400"/>
            <a:ext cx="8534400" cy="1905000"/>
          </a:xfrm>
          <a:noFill/>
        </p:spPr>
      </p:pic>
      <p:sp>
        <p:nvSpPr>
          <p:cNvPr id="53253" name="Text Box 8">
            <a:extLst>
              <a:ext uri="{FF2B5EF4-FFF2-40B4-BE49-F238E27FC236}">
                <a16:creationId xmlns:a16="http://schemas.microsoft.com/office/drawing/2014/main" id="{2ED7294C-209B-46DB-7C18-2904B68EB160}"/>
              </a:ext>
            </a:extLst>
          </p:cNvPr>
          <p:cNvSpPr txBox="1">
            <a:spLocks noChangeArrowheads="1"/>
          </p:cNvSpPr>
          <p:nvPr/>
        </p:nvSpPr>
        <p:spPr bwMode="auto">
          <a:xfrm>
            <a:off x="1371600" y="4572000"/>
            <a:ext cx="601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spcBef>
                <a:spcPct val="50000"/>
              </a:spcBef>
            </a:pPr>
            <a:r>
              <a:rPr lang="en-US" altLang="en-US" sz="3200">
                <a:solidFill>
                  <a:schemeClr val="bg1"/>
                </a:solidFill>
                <a:latin typeface="Arial" panose="020B0604020202020204" pitchFamily="34" charset="0"/>
              </a:rPr>
              <a:t>$995.00 complete. </a:t>
            </a:r>
          </a:p>
          <a:p>
            <a:pPr eaLnBrk="1" hangingPunct="1">
              <a:spcBef>
                <a:spcPct val="50000"/>
              </a:spcBef>
            </a:pPr>
            <a:r>
              <a:rPr lang="en-US" altLang="en-US" sz="3200">
                <a:solidFill>
                  <a:schemeClr val="bg1"/>
                </a:solidFill>
                <a:latin typeface="Arial" panose="020B0604020202020204" pitchFamily="34" charset="0"/>
              </a:rPr>
              <a:t>Unlimited target licenses.</a:t>
            </a: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50E3C569-5757-7972-AC42-5BDD8A45CF65}"/>
              </a:ext>
            </a:extLst>
          </p:cNvPr>
          <p:cNvSpPr>
            <a:spLocks noGrp="1" noChangeArrowheads="1"/>
          </p:cNvSpPr>
          <p:nvPr>
            <p:ph type="title"/>
          </p:nvPr>
        </p:nvSpPr>
        <p:spPr/>
        <p:txBody>
          <a:bodyPr/>
          <a:lstStyle/>
          <a:p>
            <a:pPr eaLnBrk="1" hangingPunct="1"/>
            <a:r>
              <a:rPr lang="en-US" altLang="en-US">
                <a:solidFill>
                  <a:srgbClr val="FFFF00"/>
                </a:solidFill>
              </a:rPr>
              <a:t>Software Tool Cost-Compiler</a:t>
            </a:r>
          </a:p>
        </p:txBody>
      </p:sp>
      <p:pic>
        <p:nvPicPr>
          <p:cNvPr id="55299" name="Picture 4">
            <a:extLst>
              <a:ext uri="{FF2B5EF4-FFF2-40B4-BE49-F238E27FC236}">
                <a16:creationId xmlns:a16="http://schemas.microsoft.com/office/drawing/2014/main" id="{F85DD3C6-E072-B8C1-A721-38ED9FD2AC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93738" y="1981200"/>
            <a:ext cx="7756525" cy="2514600"/>
          </a:xfrm>
          <a:noFill/>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D35FB59-96CD-2DF5-E056-924C6D9CB030}"/>
              </a:ext>
            </a:extLst>
          </p:cNvPr>
          <p:cNvSpPr>
            <a:spLocks noGrp="1" noChangeArrowheads="1"/>
          </p:cNvSpPr>
          <p:nvPr>
            <p:ph type="title"/>
          </p:nvPr>
        </p:nvSpPr>
        <p:spPr/>
        <p:txBody>
          <a:bodyPr/>
          <a:lstStyle/>
          <a:p>
            <a:pPr eaLnBrk="1" hangingPunct="1"/>
            <a:r>
              <a:rPr lang="en-US" altLang="en-US" dirty="0">
                <a:solidFill>
                  <a:schemeClr val="tx1"/>
                </a:solidFill>
              </a:rPr>
              <a:t>Software Tool Cost-Compiler</a:t>
            </a:r>
          </a:p>
        </p:txBody>
      </p:sp>
      <p:pic>
        <p:nvPicPr>
          <p:cNvPr id="56323" name="Picture 7">
            <a:extLst>
              <a:ext uri="{FF2B5EF4-FFF2-40B4-BE49-F238E27FC236}">
                <a16:creationId xmlns:a16="http://schemas.microsoft.com/office/drawing/2014/main" id="{A29DA9B5-C354-0820-5E69-F32D2C95759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46113" y="1600200"/>
            <a:ext cx="3659187" cy="4525963"/>
          </a:xfrm>
          <a:noFill/>
        </p:spPr>
      </p:pic>
      <p:sp>
        <p:nvSpPr>
          <p:cNvPr id="56324" name="Text Box 9">
            <a:extLst>
              <a:ext uri="{FF2B5EF4-FFF2-40B4-BE49-F238E27FC236}">
                <a16:creationId xmlns:a16="http://schemas.microsoft.com/office/drawing/2014/main" id="{AA49425F-4EBA-EC07-DE27-DA39B02A2685}"/>
              </a:ext>
            </a:extLst>
          </p:cNvPr>
          <p:cNvSpPr txBox="1">
            <a:spLocks noChangeArrowheads="1"/>
          </p:cNvSpPr>
          <p:nvPr/>
        </p:nvSpPr>
        <p:spPr bwMode="auto">
          <a:xfrm>
            <a:off x="4953000" y="1219200"/>
            <a:ext cx="3962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spcBef>
                <a:spcPct val="50000"/>
              </a:spcBef>
            </a:pPr>
            <a:r>
              <a:rPr lang="en-US" altLang="en-US" sz="2400">
                <a:solidFill>
                  <a:schemeClr val="bg1"/>
                </a:solidFill>
                <a:latin typeface="Arial" panose="020B0604020202020204" pitchFamily="34" charset="0"/>
              </a:rPr>
              <a:t>$39.95 …plus $5 shipping and handling</a:t>
            </a:r>
          </a:p>
        </p:txBody>
      </p:sp>
      <p:pic>
        <p:nvPicPr>
          <p:cNvPr id="56325" name="Picture 10">
            <a:extLst>
              <a:ext uri="{FF2B5EF4-FFF2-40B4-BE49-F238E27FC236}">
                <a16:creationId xmlns:a16="http://schemas.microsoft.com/office/drawing/2014/main" id="{C5D84874-0A30-2456-AF79-5BEA1E23F75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0" y="2133600"/>
            <a:ext cx="2892425"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7AD05064-EDA6-12E4-286A-950810BC2D8E}"/>
              </a:ext>
            </a:extLst>
          </p:cNvPr>
          <p:cNvSpPr txBox="1"/>
          <p:nvPr/>
        </p:nvSpPr>
        <p:spPr>
          <a:xfrm>
            <a:off x="5181600" y="1277034"/>
            <a:ext cx="2839239" cy="646331"/>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$39.95 plus $5 shipping &amp;</a:t>
            </a:r>
          </a:p>
          <a:p>
            <a:r>
              <a:rPr lang="en-US" dirty="0">
                <a:latin typeface="Arial" panose="020B0604020202020204" pitchFamily="34" charset="0"/>
                <a:cs typeface="Arial" panose="020B0604020202020204" pitchFamily="34" charset="0"/>
              </a:rPr>
              <a:t>handling!</a:t>
            </a: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5BC048C-2564-F03B-248C-B0BF1EA0A170}"/>
              </a:ext>
            </a:extLst>
          </p:cNvPr>
          <p:cNvSpPr>
            <a:spLocks noGrp="1" noChangeArrowheads="1"/>
          </p:cNvSpPr>
          <p:nvPr>
            <p:ph type="title"/>
          </p:nvPr>
        </p:nvSpPr>
        <p:spPr/>
        <p:txBody>
          <a:bodyPr/>
          <a:lstStyle/>
          <a:p>
            <a:pPr eaLnBrk="1" hangingPunct="1"/>
            <a:r>
              <a:rPr lang="en-US" altLang="en-US" dirty="0">
                <a:solidFill>
                  <a:srgbClr val="FFFF00"/>
                </a:solidFill>
              </a:rPr>
              <a:t>The Software</a:t>
            </a:r>
          </a:p>
        </p:txBody>
      </p:sp>
      <p:sp>
        <p:nvSpPr>
          <p:cNvPr id="57347" name="Rectangle 3">
            <a:extLst>
              <a:ext uri="{FF2B5EF4-FFF2-40B4-BE49-F238E27FC236}">
                <a16:creationId xmlns:a16="http://schemas.microsoft.com/office/drawing/2014/main" id="{5500C046-931E-397C-FAB7-9C9E272C28D3}"/>
              </a:ext>
            </a:extLst>
          </p:cNvPr>
          <p:cNvSpPr>
            <a:spLocks noGrp="1" noChangeArrowheads="1"/>
          </p:cNvSpPr>
          <p:nvPr>
            <p:ph type="body" idx="1"/>
          </p:nvPr>
        </p:nvSpPr>
        <p:spPr/>
        <p:txBody>
          <a:bodyPr/>
          <a:lstStyle/>
          <a:p>
            <a:pPr eaLnBrk="1" hangingPunct="1"/>
            <a:r>
              <a:rPr lang="en-US" altLang="en-US">
                <a:solidFill>
                  <a:schemeClr val="bg1"/>
                </a:solidFill>
              </a:rPr>
              <a:t>1783 lines of ‘C’ in 11 months.</a:t>
            </a:r>
          </a:p>
          <a:p>
            <a:pPr eaLnBrk="1" hangingPunct="1"/>
            <a:endParaRPr lang="en-US" altLang="en-US">
              <a:solidFill>
                <a:schemeClr val="bg1"/>
              </a:solidFill>
            </a:endParaRPr>
          </a:p>
          <a:p>
            <a:pPr eaLnBrk="1" hangingPunct="1"/>
            <a:r>
              <a:rPr lang="en-US" altLang="en-US">
                <a:solidFill>
                  <a:schemeClr val="bg1"/>
                </a:solidFill>
              </a:rPr>
              <a:t>One byte of included assembler: 8086 IRET instruction for unassigned interrupts</a:t>
            </a:r>
          </a:p>
          <a:p>
            <a:pPr eaLnBrk="1" hangingPunct="1"/>
            <a:endParaRPr lang="en-US" altLang="en-US">
              <a:solidFill>
                <a:schemeClr val="bg1"/>
              </a:solidFill>
            </a:endParaRPr>
          </a:p>
        </p:txBody>
      </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6FD62BD-B6DA-48FE-73CF-5A5F95A84BF6}"/>
              </a:ext>
            </a:extLst>
          </p:cNvPr>
          <p:cNvSpPr>
            <a:spLocks noGrp="1" noChangeArrowheads="1"/>
          </p:cNvSpPr>
          <p:nvPr>
            <p:ph type="title"/>
          </p:nvPr>
        </p:nvSpPr>
        <p:spPr/>
        <p:txBody>
          <a:bodyPr/>
          <a:lstStyle/>
          <a:p>
            <a:pPr eaLnBrk="1" hangingPunct="1"/>
            <a:r>
              <a:rPr lang="en-US" altLang="en-US">
                <a:solidFill>
                  <a:srgbClr val="FFFF00"/>
                </a:solidFill>
              </a:rPr>
              <a:t>The Software</a:t>
            </a:r>
          </a:p>
        </p:txBody>
      </p:sp>
      <p:sp>
        <p:nvSpPr>
          <p:cNvPr id="58371" name="Rectangle 3">
            <a:extLst>
              <a:ext uri="{FF2B5EF4-FFF2-40B4-BE49-F238E27FC236}">
                <a16:creationId xmlns:a16="http://schemas.microsoft.com/office/drawing/2014/main" id="{59636466-F88B-5E2F-F7D4-E514FD804F34}"/>
              </a:ext>
            </a:extLst>
          </p:cNvPr>
          <p:cNvSpPr>
            <a:spLocks noGrp="1" noChangeArrowheads="1"/>
          </p:cNvSpPr>
          <p:nvPr>
            <p:ph type="body" idx="1"/>
          </p:nvPr>
        </p:nvSpPr>
        <p:spPr/>
        <p:txBody>
          <a:bodyPr/>
          <a:lstStyle/>
          <a:p>
            <a:pPr eaLnBrk="1" hangingPunct="1"/>
            <a:r>
              <a:rPr lang="en-US" altLang="en-US" dirty="0">
                <a:solidFill>
                  <a:schemeClr val="bg1"/>
                </a:solidFill>
              </a:rPr>
              <a:t>No libraries included (no </a:t>
            </a:r>
            <a:r>
              <a:rPr lang="en-US" altLang="en-US" dirty="0" err="1">
                <a:solidFill>
                  <a:schemeClr val="bg1"/>
                </a:solidFill>
              </a:rPr>
              <a:t>stdio.h</a:t>
            </a:r>
            <a:r>
              <a:rPr lang="en-US" altLang="en-US" dirty="0">
                <a:solidFill>
                  <a:schemeClr val="bg1"/>
                </a:solidFill>
              </a:rPr>
              <a:t>, no </a:t>
            </a:r>
            <a:r>
              <a:rPr lang="en-US" altLang="en-US" dirty="0" err="1">
                <a:solidFill>
                  <a:schemeClr val="bg1"/>
                </a:solidFill>
              </a:rPr>
              <a:t>stdlib.h</a:t>
            </a:r>
            <a:r>
              <a:rPr lang="en-US" altLang="en-US" dirty="0">
                <a:solidFill>
                  <a:schemeClr val="bg1"/>
                </a:solidFill>
              </a:rPr>
              <a:t>, no </a:t>
            </a:r>
            <a:r>
              <a:rPr lang="en-US" altLang="en-US" dirty="0" err="1">
                <a:solidFill>
                  <a:schemeClr val="bg1"/>
                </a:solidFill>
              </a:rPr>
              <a:t>math.h</a:t>
            </a:r>
            <a:r>
              <a:rPr lang="en-US" altLang="en-US" dirty="0">
                <a:solidFill>
                  <a:schemeClr val="bg1"/>
                </a:solidFill>
              </a:rPr>
              <a:t>…nothing but raw C!)</a:t>
            </a:r>
          </a:p>
          <a:p>
            <a:pPr eaLnBrk="1" hangingPunct="1"/>
            <a:endParaRPr lang="en-US" altLang="en-US" dirty="0">
              <a:solidFill>
                <a:schemeClr val="bg1"/>
              </a:solidFill>
            </a:endParaRPr>
          </a:p>
          <a:p>
            <a:pPr eaLnBrk="1" hangingPunct="1"/>
            <a:r>
              <a:rPr lang="en-US" altLang="en-US" dirty="0">
                <a:solidFill>
                  <a:schemeClr val="bg1"/>
                </a:solidFill>
              </a:rPr>
              <a:t>All integer (16 bit) math</a:t>
            </a:r>
          </a:p>
          <a:p>
            <a:pPr eaLnBrk="1" hangingPunct="1"/>
            <a:endParaRPr lang="en-US" altLang="en-US" dirty="0">
              <a:solidFill>
                <a:schemeClr val="bg1"/>
              </a:solidFill>
            </a:endParaRPr>
          </a:p>
          <a:p>
            <a:pPr eaLnBrk="1" hangingPunct="1"/>
            <a:r>
              <a:rPr lang="en-US" altLang="en-US" dirty="0">
                <a:solidFill>
                  <a:schemeClr val="bg1"/>
                </a:solidFill>
              </a:rPr>
              <a:t>Seventeen ‘.C’ source files, one ‘.</a:t>
            </a:r>
            <a:r>
              <a:rPr lang="en-US" altLang="en-US" dirty="0" err="1">
                <a:solidFill>
                  <a:schemeClr val="bg1"/>
                </a:solidFill>
              </a:rPr>
              <a:t>asm</a:t>
            </a:r>
            <a:r>
              <a:rPr lang="en-US" altLang="en-US" dirty="0">
                <a:solidFill>
                  <a:schemeClr val="bg1"/>
                </a:solidFill>
              </a:rPr>
              <a:t>’ file</a:t>
            </a:r>
          </a:p>
        </p:txBody>
      </p:sp>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DE66083-31E1-E18D-6D1C-85420F8008BD}"/>
              </a:ext>
            </a:extLst>
          </p:cNvPr>
          <p:cNvSpPr>
            <a:spLocks noGrp="1" noChangeArrowheads="1"/>
          </p:cNvSpPr>
          <p:nvPr>
            <p:ph type="title"/>
          </p:nvPr>
        </p:nvSpPr>
        <p:spPr/>
        <p:txBody>
          <a:bodyPr/>
          <a:lstStyle/>
          <a:p>
            <a:pPr eaLnBrk="1" hangingPunct="1"/>
            <a:r>
              <a:rPr lang="en-US" altLang="en-US">
                <a:solidFill>
                  <a:srgbClr val="FFFF00"/>
                </a:solidFill>
              </a:rPr>
              <a:t>The Software</a:t>
            </a:r>
          </a:p>
        </p:txBody>
      </p:sp>
      <p:sp>
        <p:nvSpPr>
          <p:cNvPr id="59395" name="Rectangle 3">
            <a:extLst>
              <a:ext uri="{FF2B5EF4-FFF2-40B4-BE49-F238E27FC236}">
                <a16:creationId xmlns:a16="http://schemas.microsoft.com/office/drawing/2014/main" id="{B55137D4-6E48-3C3A-247A-EA38EF767866}"/>
              </a:ext>
            </a:extLst>
          </p:cNvPr>
          <p:cNvSpPr>
            <a:spLocks noGrp="1" noChangeArrowheads="1"/>
          </p:cNvSpPr>
          <p:nvPr>
            <p:ph type="body" idx="1"/>
          </p:nvPr>
        </p:nvSpPr>
        <p:spPr>
          <a:xfrm>
            <a:off x="457200" y="1371600"/>
            <a:ext cx="8229600" cy="4525963"/>
          </a:xfrm>
        </p:spPr>
        <p:txBody>
          <a:bodyPr/>
          <a:lstStyle/>
          <a:p>
            <a:pPr eaLnBrk="1" hangingPunct="1">
              <a:lnSpc>
                <a:spcPct val="80000"/>
              </a:lnSpc>
            </a:pPr>
            <a:r>
              <a:rPr lang="en-US" altLang="en-US" sz="2800">
                <a:solidFill>
                  <a:schemeClr val="bg1"/>
                </a:solidFill>
              </a:rPr>
              <a:t>Usual start up code</a:t>
            </a:r>
          </a:p>
          <a:p>
            <a:pPr lvl="1" eaLnBrk="1" hangingPunct="1">
              <a:lnSpc>
                <a:spcPct val="80000"/>
              </a:lnSpc>
            </a:pPr>
            <a:r>
              <a:rPr lang="en-US" altLang="en-US" sz="2400">
                <a:solidFill>
                  <a:schemeClr val="bg1"/>
                </a:solidFill>
              </a:rPr>
              <a:t>CPU wake up</a:t>
            </a:r>
          </a:p>
          <a:p>
            <a:pPr lvl="1" eaLnBrk="1" hangingPunct="1">
              <a:lnSpc>
                <a:spcPct val="80000"/>
              </a:lnSpc>
            </a:pPr>
            <a:r>
              <a:rPr lang="en-US" altLang="en-US" sz="2400">
                <a:solidFill>
                  <a:schemeClr val="bg1"/>
                </a:solidFill>
              </a:rPr>
              <a:t>Hunt for console input</a:t>
            </a:r>
          </a:p>
          <a:p>
            <a:pPr lvl="1" eaLnBrk="1" hangingPunct="1">
              <a:lnSpc>
                <a:spcPct val="80000"/>
              </a:lnSpc>
            </a:pPr>
            <a:r>
              <a:rPr lang="en-US" altLang="en-US" sz="2400">
                <a:solidFill>
                  <a:schemeClr val="bg1"/>
                </a:solidFill>
              </a:rPr>
              <a:t>Jump to flight code</a:t>
            </a:r>
          </a:p>
          <a:p>
            <a:pPr lvl="1" eaLnBrk="1" hangingPunct="1">
              <a:lnSpc>
                <a:spcPct val="80000"/>
              </a:lnSpc>
            </a:pPr>
            <a:endParaRPr lang="en-US" altLang="en-US" sz="2400">
              <a:solidFill>
                <a:schemeClr val="bg1"/>
              </a:solidFill>
            </a:endParaRPr>
          </a:p>
          <a:p>
            <a:pPr eaLnBrk="1" hangingPunct="1">
              <a:lnSpc>
                <a:spcPct val="80000"/>
              </a:lnSpc>
            </a:pPr>
            <a:r>
              <a:rPr lang="en-US" altLang="en-US" sz="2800">
                <a:solidFill>
                  <a:schemeClr val="bg1"/>
                </a:solidFill>
              </a:rPr>
              <a:t>High level startup</a:t>
            </a:r>
          </a:p>
          <a:p>
            <a:pPr lvl="1" eaLnBrk="1" hangingPunct="1">
              <a:lnSpc>
                <a:spcPct val="80000"/>
              </a:lnSpc>
            </a:pPr>
            <a:r>
              <a:rPr lang="en-US" altLang="en-US" sz="2400">
                <a:solidFill>
                  <a:schemeClr val="bg1"/>
                </a:solidFill>
              </a:rPr>
              <a:t>Set up CPU interrupts</a:t>
            </a:r>
          </a:p>
          <a:p>
            <a:pPr lvl="1" eaLnBrk="1" hangingPunct="1">
              <a:lnSpc>
                <a:spcPct val="80000"/>
              </a:lnSpc>
            </a:pPr>
            <a:r>
              <a:rPr lang="en-US" altLang="en-US" sz="2400">
                <a:solidFill>
                  <a:schemeClr val="bg1"/>
                </a:solidFill>
              </a:rPr>
              <a:t>Initialize globals</a:t>
            </a:r>
          </a:p>
          <a:p>
            <a:pPr lvl="1" eaLnBrk="1" hangingPunct="1">
              <a:lnSpc>
                <a:spcPct val="80000"/>
              </a:lnSpc>
            </a:pPr>
            <a:r>
              <a:rPr lang="en-US" altLang="en-US" sz="2400">
                <a:solidFill>
                  <a:schemeClr val="bg1"/>
                </a:solidFill>
              </a:rPr>
              <a:t>Setup VME I/O space</a:t>
            </a:r>
          </a:p>
          <a:p>
            <a:pPr lvl="1" eaLnBrk="1" hangingPunct="1">
              <a:lnSpc>
                <a:spcPct val="80000"/>
              </a:lnSpc>
            </a:pPr>
            <a:r>
              <a:rPr lang="en-US" altLang="en-US" sz="2400">
                <a:solidFill>
                  <a:schemeClr val="bg1"/>
                </a:solidFill>
              </a:rPr>
              <a:t>Setup hardware circular queue</a:t>
            </a:r>
          </a:p>
          <a:p>
            <a:pPr lvl="1" eaLnBrk="1" hangingPunct="1">
              <a:lnSpc>
                <a:spcPct val="80000"/>
              </a:lnSpc>
            </a:pPr>
            <a:r>
              <a:rPr lang="en-US" altLang="en-US" sz="2400">
                <a:solidFill>
                  <a:schemeClr val="bg1"/>
                </a:solidFill>
              </a:rPr>
              <a:t>Run forever loop</a:t>
            </a: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C640FDF-242E-E962-FA92-B3F973BEAC7F}"/>
              </a:ext>
            </a:extLst>
          </p:cNvPr>
          <p:cNvSpPr>
            <a:spLocks noGrp="1" noChangeArrowheads="1"/>
          </p:cNvSpPr>
          <p:nvPr>
            <p:ph type="title"/>
          </p:nvPr>
        </p:nvSpPr>
        <p:spPr/>
        <p:txBody>
          <a:bodyPr/>
          <a:lstStyle/>
          <a:p>
            <a:pPr eaLnBrk="1" hangingPunct="1"/>
            <a:r>
              <a:rPr lang="en-US" altLang="en-US">
                <a:solidFill>
                  <a:srgbClr val="FFFF00"/>
                </a:solidFill>
              </a:rPr>
              <a:t>The Software</a:t>
            </a:r>
          </a:p>
        </p:txBody>
      </p:sp>
      <p:sp>
        <p:nvSpPr>
          <p:cNvPr id="60419" name="Rectangle 3">
            <a:extLst>
              <a:ext uri="{FF2B5EF4-FFF2-40B4-BE49-F238E27FC236}">
                <a16:creationId xmlns:a16="http://schemas.microsoft.com/office/drawing/2014/main" id="{68410422-A63D-691A-0197-33D5F6DAEBD4}"/>
              </a:ext>
            </a:extLst>
          </p:cNvPr>
          <p:cNvSpPr>
            <a:spLocks noGrp="1" noChangeArrowheads="1"/>
          </p:cNvSpPr>
          <p:nvPr>
            <p:ph type="body" idx="1"/>
          </p:nvPr>
        </p:nvSpPr>
        <p:spPr/>
        <p:txBody>
          <a:bodyPr/>
          <a:lstStyle/>
          <a:p>
            <a:pPr eaLnBrk="1" hangingPunct="1">
              <a:lnSpc>
                <a:spcPct val="90000"/>
              </a:lnSpc>
            </a:pPr>
            <a:r>
              <a:rPr lang="en-US" altLang="en-US">
                <a:solidFill>
                  <a:schemeClr val="bg1"/>
                </a:solidFill>
              </a:rPr>
              <a:t>Command handling</a:t>
            </a:r>
          </a:p>
          <a:p>
            <a:pPr lvl="1" eaLnBrk="1" hangingPunct="1">
              <a:lnSpc>
                <a:spcPct val="90000"/>
              </a:lnSpc>
            </a:pPr>
            <a:r>
              <a:rPr lang="en-US" altLang="en-US">
                <a:solidFill>
                  <a:schemeClr val="bg1"/>
                </a:solidFill>
              </a:rPr>
              <a:t>CCSDS</a:t>
            </a:r>
          </a:p>
          <a:p>
            <a:pPr lvl="1" eaLnBrk="1" hangingPunct="1">
              <a:lnSpc>
                <a:spcPct val="90000"/>
              </a:lnSpc>
            </a:pPr>
            <a:r>
              <a:rPr lang="en-US" altLang="en-US">
                <a:solidFill>
                  <a:schemeClr val="bg1"/>
                </a:solidFill>
              </a:rPr>
              <a:t>Fixed length commands</a:t>
            </a:r>
          </a:p>
          <a:p>
            <a:pPr lvl="1" eaLnBrk="1" hangingPunct="1">
              <a:lnSpc>
                <a:spcPct val="90000"/>
              </a:lnSpc>
            </a:pPr>
            <a:r>
              <a:rPr lang="en-US" altLang="en-US">
                <a:solidFill>
                  <a:schemeClr val="bg1"/>
                </a:solidFill>
              </a:rPr>
              <a:t>Verify on ground, then Execute</a:t>
            </a:r>
          </a:p>
          <a:p>
            <a:pPr lvl="1" eaLnBrk="1" hangingPunct="1">
              <a:lnSpc>
                <a:spcPct val="90000"/>
              </a:lnSpc>
            </a:pPr>
            <a:endParaRPr lang="en-US" altLang="en-US">
              <a:solidFill>
                <a:schemeClr val="bg1"/>
              </a:solidFill>
            </a:endParaRPr>
          </a:p>
          <a:p>
            <a:pPr eaLnBrk="1" hangingPunct="1">
              <a:lnSpc>
                <a:spcPct val="90000"/>
              </a:lnSpc>
            </a:pPr>
            <a:r>
              <a:rPr lang="en-US" altLang="en-US">
                <a:solidFill>
                  <a:schemeClr val="bg1"/>
                </a:solidFill>
              </a:rPr>
              <a:t>Telemetry</a:t>
            </a:r>
          </a:p>
          <a:p>
            <a:pPr lvl="1" eaLnBrk="1" hangingPunct="1">
              <a:lnSpc>
                <a:spcPct val="90000"/>
              </a:lnSpc>
            </a:pPr>
            <a:r>
              <a:rPr lang="en-US" altLang="en-US">
                <a:solidFill>
                  <a:schemeClr val="bg1"/>
                </a:solidFill>
              </a:rPr>
              <a:t>CPU built frames</a:t>
            </a:r>
          </a:p>
          <a:p>
            <a:pPr lvl="1" eaLnBrk="1" hangingPunct="1">
              <a:lnSpc>
                <a:spcPct val="90000"/>
              </a:lnSpc>
            </a:pPr>
            <a:r>
              <a:rPr lang="en-US" altLang="en-US">
                <a:solidFill>
                  <a:schemeClr val="bg1"/>
                </a:solidFill>
              </a:rPr>
              <a:t>Data stuffed into a FIFO for downlink—FIFO 4 words deep</a:t>
            </a:r>
          </a:p>
          <a:p>
            <a:pPr lvl="1" eaLnBrk="1" hangingPunct="1">
              <a:lnSpc>
                <a:spcPct val="90000"/>
              </a:lnSpc>
            </a:pPr>
            <a:endParaRPr lang="en-US" altLang="en-US">
              <a:solidFill>
                <a:schemeClr val="bg1"/>
              </a:solidFill>
            </a:endParaRPr>
          </a:p>
        </p:txBody>
      </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12CA6D58-13D6-ECB1-683B-80BA900C78A0}"/>
              </a:ext>
            </a:extLst>
          </p:cNvPr>
          <p:cNvSpPr>
            <a:spLocks noGrp="1" noChangeArrowheads="1"/>
          </p:cNvSpPr>
          <p:nvPr>
            <p:ph type="title"/>
          </p:nvPr>
        </p:nvSpPr>
        <p:spPr/>
        <p:txBody>
          <a:bodyPr/>
          <a:lstStyle/>
          <a:p>
            <a:pPr eaLnBrk="1" hangingPunct="1"/>
            <a:r>
              <a:rPr lang="en-US" altLang="en-US">
                <a:solidFill>
                  <a:srgbClr val="FFFF00"/>
                </a:solidFill>
              </a:rPr>
              <a:t>Software Results</a:t>
            </a:r>
          </a:p>
        </p:txBody>
      </p:sp>
      <p:sp>
        <p:nvSpPr>
          <p:cNvPr id="61443" name="Rectangle 3">
            <a:extLst>
              <a:ext uri="{FF2B5EF4-FFF2-40B4-BE49-F238E27FC236}">
                <a16:creationId xmlns:a16="http://schemas.microsoft.com/office/drawing/2014/main" id="{C0268EC2-529E-891A-CEEB-783D85D91AD1}"/>
              </a:ext>
            </a:extLst>
          </p:cNvPr>
          <p:cNvSpPr>
            <a:spLocks noGrp="1" noChangeArrowheads="1"/>
          </p:cNvSpPr>
          <p:nvPr>
            <p:ph type="body" idx="1"/>
          </p:nvPr>
        </p:nvSpPr>
        <p:spPr/>
        <p:txBody>
          <a:bodyPr/>
          <a:lstStyle/>
          <a:p>
            <a:pPr eaLnBrk="1" hangingPunct="1">
              <a:lnSpc>
                <a:spcPct val="90000"/>
              </a:lnSpc>
            </a:pPr>
            <a:r>
              <a:rPr lang="en-US" altLang="en-US" dirty="0">
                <a:solidFill>
                  <a:schemeClr val="bg1"/>
                </a:solidFill>
              </a:rPr>
              <a:t>No anomalies</a:t>
            </a:r>
          </a:p>
          <a:p>
            <a:pPr eaLnBrk="1" hangingPunct="1">
              <a:lnSpc>
                <a:spcPct val="90000"/>
              </a:lnSpc>
            </a:pPr>
            <a:r>
              <a:rPr lang="en-US" altLang="en-US" dirty="0">
                <a:solidFill>
                  <a:schemeClr val="bg1"/>
                </a:solidFill>
              </a:rPr>
              <a:t>No reboots</a:t>
            </a:r>
          </a:p>
          <a:p>
            <a:pPr eaLnBrk="1" hangingPunct="1">
              <a:lnSpc>
                <a:spcPct val="90000"/>
              </a:lnSpc>
            </a:pPr>
            <a:r>
              <a:rPr lang="en-US" altLang="en-US" dirty="0">
                <a:solidFill>
                  <a:schemeClr val="bg1"/>
                </a:solidFill>
              </a:rPr>
              <a:t>No VME bus errors</a:t>
            </a:r>
          </a:p>
          <a:p>
            <a:pPr eaLnBrk="1" hangingPunct="1">
              <a:lnSpc>
                <a:spcPct val="90000"/>
              </a:lnSpc>
            </a:pPr>
            <a:r>
              <a:rPr lang="en-US" altLang="en-US" dirty="0">
                <a:solidFill>
                  <a:schemeClr val="bg1"/>
                </a:solidFill>
              </a:rPr>
              <a:t>Few Operational problems</a:t>
            </a:r>
          </a:p>
          <a:p>
            <a:pPr lvl="1" eaLnBrk="1" hangingPunct="1">
              <a:lnSpc>
                <a:spcPct val="90000"/>
              </a:lnSpc>
            </a:pPr>
            <a:r>
              <a:rPr lang="en-US" altLang="en-US" dirty="0">
                <a:solidFill>
                  <a:schemeClr val="bg1"/>
                </a:solidFill>
              </a:rPr>
              <a:t>Commanding in low Signal/Noise due to moon bounce</a:t>
            </a:r>
          </a:p>
          <a:p>
            <a:pPr lvl="1" eaLnBrk="1" hangingPunct="1">
              <a:lnSpc>
                <a:spcPct val="90000"/>
              </a:lnSpc>
            </a:pPr>
            <a:r>
              <a:rPr lang="en-US" altLang="en-US" dirty="0">
                <a:solidFill>
                  <a:schemeClr val="bg1"/>
                </a:solidFill>
              </a:rPr>
              <a:t>“Engineering mode” (default and diagnostic mode) never used in flight— experimenters later said they would have preferred to never include it since mission was so flawless</a:t>
            </a:r>
          </a:p>
          <a:p>
            <a:pPr lvl="1" eaLnBrk="1" hangingPunct="1">
              <a:lnSpc>
                <a:spcPct val="90000"/>
              </a:lnSpc>
            </a:pPr>
            <a:endParaRPr lang="en-US" altLang="en-US" dirty="0">
              <a:solidFill>
                <a:schemeClr val="bg1"/>
              </a:solidFill>
            </a:endParaRP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DCD0CED4-A18A-412E-288A-98A261C2F80D}"/>
              </a:ext>
            </a:extLst>
          </p:cNvPr>
          <p:cNvSpPr>
            <a:spLocks noGrp="1" noChangeArrowheads="1"/>
          </p:cNvSpPr>
          <p:nvPr>
            <p:ph type="title"/>
          </p:nvPr>
        </p:nvSpPr>
        <p:spPr/>
        <p:txBody>
          <a:bodyPr/>
          <a:lstStyle/>
          <a:p>
            <a:pPr eaLnBrk="1" hangingPunct="1"/>
            <a:r>
              <a:rPr lang="en-US" altLang="en-US">
                <a:solidFill>
                  <a:srgbClr val="FFFF00"/>
                </a:solidFill>
              </a:rPr>
              <a:t>Building It Up</a:t>
            </a:r>
          </a:p>
        </p:txBody>
      </p:sp>
      <p:pic>
        <p:nvPicPr>
          <p:cNvPr id="62467" name="Picture 4">
            <a:extLst>
              <a:ext uri="{FF2B5EF4-FFF2-40B4-BE49-F238E27FC236}">
                <a16:creationId xmlns:a16="http://schemas.microsoft.com/office/drawing/2014/main" id="{146D748E-6045-4C7C-6833-F3C7DE7E85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0788" y="1600200"/>
            <a:ext cx="4160837" cy="4525963"/>
          </a:xfrm>
          <a:noFill/>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Text Box 8">
            <a:extLst>
              <a:ext uri="{FF2B5EF4-FFF2-40B4-BE49-F238E27FC236}">
                <a16:creationId xmlns:a16="http://schemas.microsoft.com/office/drawing/2014/main" id="{5057B358-499D-2CDE-1A5B-02AA77E5B911}"/>
              </a:ext>
            </a:extLst>
          </p:cNvPr>
          <p:cNvSpPr txBox="1">
            <a:spLocks noChangeArrowheads="1"/>
          </p:cNvSpPr>
          <p:nvPr/>
        </p:nvSpPr>
        <p:spPr bwMode="auto">
          <a:xfrm>
            <a:off x="1657350" y="971550"/>
            <a:ext cx="56007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700" dirty="0">
                <a:latin typeface="+mn-lt"/>
              </a:rPr>
              <a:t>Donald R. Doerres, II</a:t>
            </a:r>
          </a:p>
          <a:p>
            <a:pPr algn="ctr" eaLnBrk="1" hangingPunct="1">
              <a:spcBef>
                <a:spcPct val="0"/>
              </a:spcBef>
              <a:buFontTx/>
              <a:buNone/>
            </a:pPr>
            <a:r>
              <a:rPr lang="en-US" altLang="en-US" sz="1600" dirty="0">
                <a:latin typeface="+mn-lt"/>
              </a:rPr>
              <a:t>University of Iowa, BSEE 1973</a:t>
            </a:r>
          </a:p>
          <a:p>
            <a:pPr algn="ctr" eaLnBrk="1" hangingPunct="1">
              <a:spcBef>
                <a:spcPct val="0"/>
              </a:spcBef>
              <a:buFontTx/>
              <a:buNone/>
            </a:pPr>
            <a:r>
              <a:rPr lang="en-US" altLang="en-US" sz="1600" dirty="0">
                <a:latin typeface="+mn-lt"/>
              </a:rPr>
              <a:t>Distinguished Member of the Academy of </a:t>
            </a:r>
          </a:p>
          <a:p>
            <a:pPr algn="ctr" eaLnBrk="1" hangingPunct="1">
              <a:spcBef>
                <a:spcPct val="0"/>
              </a:spcBef>
              <a:buFontTx/>
              <a:buNone/>
            </a:pPr>
            <a:r>
              <a:rPr lang="en-US" altLang="en-US" sz="1600" dirty="0">
                <a:latin typeface="+mn-lt"/>
              </a:rPr>
              <a:t>The College of Engineering</a:t>
            </a:r>
          </a:p>
          <a:p>
            <a:pPr algn="ctr" eaLnBrk="1" hangingPunct="1">
              <a:spcBef>
                <a:spcPct val="0"/>
              </a:spcBef>
              <a:buFontTx/>
              <a:buNone/>
            </a:pPr>
            <a:r>
              <a:rPr lang="en-US" altLang="en-US" sz="2100" dirty="0">
                <a:latin typeface="+mn-lt"/>
              </a:rPr>
              <a:t>don@azlaborlaw.com</a:t>
            </a:r>
          </a:p>
        </p:txBody>
      </p:sp>
      <p:pic>
        <p:nvPicPr>
          <p:cNvPr id="27651" name="Picture 11" descr="lunar_prospector__1">
            <a:hlinkClick r:id="rId3"/>
            <a:extLst>
              <a:ext uri="{FF2B5EF4-FFF2-40B4-BE49-F238E27FC236}">
                <a16:creationId xmlns:a16="http://schemas.microsoft.com/office/drawing/2014/main" id="{700509BE-0AFD-DF06-2901-747CA9AA97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091" y="2705100"/>
            <a:ext cx="254317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descr="http://www.uiowa.edu/homepage/images/homepage_central_photos/08-13-3.jpg">
            <a:extLst>
              <a:ext uri="{FF2B5EF4-FFF2-40B4-BE49-F238E27FC236}">
                <a16:creationId xmlns:a16="http://schemas.microsoft.com/office/drawing/2014/main" id="{536501DA-D541-68D0-27ED-C14DB395B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301" y="2611041"/>
            <a:ext cx="2993231"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
            <a:extLst>
              <a:ext uri="{FF2B5EF4-FFF2-40B4-BE49-F238E27FC236}">
                <a16:creationId xmlns:a16="http://schemas.microsoft.com/office/drawing/2014/main" id="{2FDDC065-F84B-B773-D1C3-EC99F2B5A8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4714" y="4594622"/>
            <a:ext cx="1369219"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3" descr="A logo of a space station&#10;&#10;Description automatically generated">
            <a:extLst>
              <a:ext uri="{FF2B5EF4-FFF2-40B4-BE49-F238E27FC236}">
                <a16:creationId xmlns:a16="http://schemas.microsoft.com/office/drawing/2014/main" id="{2BED512C-91AD-F7D4-EFBD-69DA095BAD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514850"/>
            <a:ext cx="96678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A person in a bird garment holding a flag">
            <a:extLst>
              <a:ext uri="{FF2B5EF4-FFF2-40B4-BE49-F238E27FC236}">
                <a16:creationId xmlns:a16="http://schemas.microsoft.com/office/drawing/2014/main" id="{9A1535E5-5A04-41B2-F1CA-3DD00EC4F5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6635" y="4689872"/>
            <a:ext cx="1452563"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DA76B199-28ED-BF00-6E7E-23C4BAF738A9}"/>
              </a:ext>
            </a:extLst>
          </p:cNvPr>
          <p:cNvSpPr>
            <a:spLocks noGrp="1" noChangeArrowheads="1"/>
          </p:cNvSpPr>
          <p:nvPr>
            <p:ph type="title"/>
          </p:nvPr>
        </p:nvSpPr>
        <p:spPr/>
        <p:txBody>
          <a:bodyPr/>
          <a:lstStyle/>
          <a:p>
            <a:pPr eaLnBrk="1" hangingPunct="1"/>
            <a:r>
              <a:rPr lang="en-US" altLang="en-US">
                <a:solidFill>
                  <a:srgbClr val="FFFF00"/>
                </a:solidFill>
              </a:rPr>
              <a:t>Mounted on Kick Motor</a:t>
            </a:r>
          </a:p>
        </p:txBody>
      </p:sp>
      <p:pic>
        <p:nvPicPr>
          <p:cNvPr id="63491" name="Picture 4">
            <a:extLst>
              <a:ext uri="{FF2B5EF4-FFF2-40B4-BE49-F238E27FC236}">
                <a16:creationId xmlns:a16="http://schemas.microsoft.com/office/drawing/2014/main" id="{48B9127B-4D6E-CF26-614D-C7C76D0E7B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13138" y="1600200"/>
            <a:ext cx="2116137" cy="4525963"/>
          </a:xfrm>
          <a:noFill/>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5287EA04-CE25-4641-5CF4-3D0B3605B468}"/>
              </a:ext>
            </a:extLst>
          </p:cNvPr>
          <p:cNvSpPr>
            <a:spLocks noGrp="1" noChangeArrowheads="1"/>
          </p:cNvSpPr>
          <p:nvPr>
            <p:ph type="title"/>
          </p:nvPr>
        </p:nvSpPr>
        <p:spPr/>
        <p:txBody>
          <a:bodyPr/>
          <a:lstStyle/>
          <a:p>
            <a:pPr eaLnBrk="1" hangingPunct="1"/>
            <a:r>
              <a:rPr lang="en-US" altLang="en-US">
                <a:solidFill>
                  <a:srgbClr val="FFFF00"/>
                </a:solidFill>
              </a:rPr>
              <a:t>Ready…</a:t>
            </a:r>
          </a:p>
        </p:txBody>
      </p:sp>
      <p:pic>
        <p:nvPicPr>
          <p:cNvPr id="64515" name="Picture 4">
            <a:extLst>
              <a:ext uri="{FF2B5EF4-FFF2-40B4-BE49-F238E27FC236}">
                <a16:creationId xmlns:a16="http://schemas.microsoft.com/office/drawing/2014/main" id="{D4659E88-32D6-5969-358D-31300E2F96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62288" y="1600200"/>
            <a:ext cx="3019425" cy="4525963"/>
          </a:xfrm>
          <a:noFill/>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C914DA16-8B88-440F-C8F3-22290709BD88}"/>
              </a:ext>
            </a:extLst>
          </p:cNvPr>
          <p:cNvSpPr>
            <a:spLocks noGrp="1" noChangeArrowheads="1"/>
          </p:cNvSpPr>
          <p:nvPr>
            <p:ph type="title"/>
          </p:nvPr>
        </p:nvSpPr>
        <p:spPr/>
        <p:txBody>
          <a:bodyPr/>
          <a:lstStyle/>
          <a:p>
            <a:pPr eaLnBrk="1" hangingPunct="1"/>
            <a:r>
              <a:rPr lang="en-US" altLang="en-US">
                <a:solidFill>
                  <a:srgbClr val="FFFF00"/>
                </a:solidFill>
              </a:rPr>
              <a:t>Go!</a:t>
            </a:r>
          </a:p>
        </p:txBody>
      </p:sp>
      <p:pic>
        <p:nvPicPr>
          <p:cNvPr id="65539" name="Picture 4">
            <a:extLst>
              <a:ext uri="{FF2B5EF4-FFF2-40B4-BE49-F238E27FC236}">
                <a16:creationId xmlns:a16="http://schemas.microsoft.com/office/drawing/2014/main" id="{B105769D-B5FE-22A2-9636-76AFB613B8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5913" y="1600200"/>
            <a:ext cx="3432175" cy="4525963"/>
          </a:xfrm>
          <a:noFill/>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9B99B6DE-5F06-56DB-80CA-8BBFBC1C7831}"/>
              </a:ext>
            </a:extLst>
          </p:cNvPr>
          <p:cNvSpPr>
            <a:spLocks noGrp="1" noChangeArrowheads="1"/>
          </p:cNvSpPr>
          <p:nvPr>
            <p:ph type="title"/>
          </p:nvPr>
        </p:nvSpPr>
        <p:spPr/>
        <p:txBody>
          <a:bodyPr/>
          <a:lstStyle/>
          <a:p>
            <a:pPr eaLnBrk="1" hangingPunct="1"/>
            <a:r>
              <a:rPr lang="en-US" altLang="en-US">
                <a:solidFill>
                  <a:srgbClr val="FFFF00"/>
                </a:solidFill>
              </a:rPr>
              <a:t>Separation…</a:t>
            </a:r>
          </a:p>
        </p:txBody>
      </p:sp>
      <p:pic>
        <p:nvPicPr>
          <p:cNvPr id="66563" name="Picture 4">
            <a:extLst>
              <a:ext uri="{FF2B5EF4-FFF2-40B4-BE49-F238E27FC236}">
                <a16:creationId xmlns:a16="http://schemas.microsoft.com/office/drawing/2014/main" id="{F4979C12-F2D3-AEC1-7C09-629E5AB764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8763" y="1600200"/>
            <a:ext cx="6084887" cy="4525963"/>
          </a:xfrm>
          <a:noFill/>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624E313C-5665-757E-E51E-84A73C43C530}"/>
              </a:ext>
            </a:extLst>
          </p:cNvPr>
          <p:cNvSpPr>
            <a:spLocks noGrp="1" noChangeArrowheads="1"/>
          </p:cNvSpPr>
          <p:nvPr>
            <p:ph type="title"/>
          </p:nvPr>
        </p:nvSpPr>
        <p:spPr/>
        <p:txBody>
          <a:bodyPr/>
          <a:lstStyle/>
          <a:p>
            <a:pPr eaLnBrk="1" hangingPunct="1"/>
            <a:r>
              <a:rPr lang="en-US" altLang="en-US">
                <a:solidFill>
                  <a:srgbClr val="FFFF00"/>
                </a:solidFill>
              </a:rPr>
              <a:t>In Orbit</a:t>
            </a:r>
          </a:p>
        </p:txBody>
      </p:sp>
      <p:pic>
        <p:nvPicPr>
          <p:cNvPr id="67587" name="Picture 4">
            <a:extLst>
              <a:ext uri="{FF2B5EF4-FFF2-40B4-BE49-F238E27FC236}">
                <a16:creationId xmlns:a16="http://schemas.microsoft.com/office/drawing/2014/main" id="{47491D69-6663-DBE3-36DB-024309F02D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87650" y="2011363"/>
            <a:ext cx="3567113" cy="2835275"/>
          </a:xfrm>
          <a:noFill/>
        </p:spPr>
      </p:pic>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5146E-8FAE-A02A-B5D3-CFD5293D606C}"/>
            </a:ext>
          </a:extLst>
        </p:cNvPr>
        <p:cNvGrpSpPr/>
        <p:nvPr/>
      </p:nvGrpSpPr>
      <p:grpSpPr>
        <a:xfrm>
          <a:off x="0" y="0"/>
          <a:ext cx="0" cy="0"/>
          <a:chOff x="0" y="0"/>
          <a:chExt cx="0" cy="0"/>
        </a:xfrm>
      </p:grpSpPr>
      <p:sp>
        <p:nvSpPr>
          <p:cNvPr id="67586" name="Rectangle 5">
            <a:extLst>
              <a:ext uri="{FF2B5EF4-FFF2-40B4-BE49-F238E27FC236}">
                <a16:creationId xmlns:a16="http://schemas.microsoft.com/office/drawing/2014/main" id="{7BBCFA06-954B-DD99-C8BF-B8095C85EEF3}"/>
              </a:ext>
            </a:extLst>
          </p:cNvPr>
          <p:cNvSpPr>
            <a:spLocks noGrp="1" noChangeArrowheads="1"/>
          </p:cNvSpPr>
          <p:nvPr>
            <p:ph type="title"/>
          </p:nvPr>
        </p:nvSpPr>
        <p:spPr/>
        <p:txBody>
          <a:bodyPr/>
          <a:lstStyle/>
          <a:p>
            <a:pPr eaLnBrk="1" hangingPunct="1"/>
            <a:r>
              <a:rPr lang="en-US" altLang="en-US" dirty="0">
                <a:solidFill>
                  <a:srgbClr val="FFFF00"/>
                </a:solidFill>
              </a:rPr>
              <a:t>Length of Mission</a:t>
            </a:r>
          </a:p>
        </p:txBody>
      </p:sp>
      <p:pic>
        <p:nvPicPr>
          <p:cNvPr id="67587" name="Picture 4">
            <a:extLst>
              <a:ext uri="{FF2B5EF4-FFF2-40B4-BE49-F238E27FC236}">
                <a16:creationId xmlns:a16="http://schemas.microsoft.com/office/drawing/2014/main" id="{339D119E-96F1-9709-4779-004DED7252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3736847"/>
            <a:ext cx="1754596" cy="1394619"/>
          </a:xfrm>
          <a:noFill/>
        </p:spPr>
      </p:pic>
      <p:pic>
        <p:nvPicPr>
          <p:cNvPr id="2" name="Picture 1">
            <a:extLst>
              <a:ext uri="{FF2B5EF4-FFF2-40B4-BE49-F238E27FC236}">
                <a16:creationId xmlns:a16="http://schemas.microsoft.com/office/drawing/2014/main" id="{96BF3FA5-5007-CC8D-5F6C-A3DC3238DF88}"/>
              </a:ext>
            </a:extLst>
          </p:cNvPr>
          <p:cNvPicPr>
            <a:picLocks noChangeAspect="1"/>
          </p:cNvPicPr>
          <p:nvPr/>
        </p:nvPicPr>
        <p:blipFill>
          <a:blip r:embed="rId3"/>
          <a:stretch>
            <a:fillRect/>
          </a:stretch>
        </p:blipFill>
        <p:spPr>
          <a:xfrm>
            <a:off x="4419600" y="2319404"/>
            <a:ext cx="3566469" cy="2834886"/>
          </a:xfrm>
          <a:prstGeom prst="rect">
            <a:avLst/>
          </a:prstGeom>
        </p:spPr>
      </p:pic>
      <p:sp>
        <p:nvSpPr>
          <p:cNvPr id="3" name="TextBox 2">
            <a:extLst>
              <a:ext uri="{FF2B5EF4-FFF2-40B4-BE49-F238E27FC236}">
                <a16:creationId xmlns:a16="http://schemas.microsoft.com/office/drawing/2014/main" id="{D1F20AFD-EDD6-D6B1-C73F-844D99BA68B1}"/>
              </a:ext>
            </a:extLst>
          </p:cNvPr>
          <p:cNvSpPr txBox="1"/>
          <p:nvPr/>
        </p:nvSpPr>
        <p:spPr>
          <a:xfrm>
            <a:off x="1157931" y="2877753"/>
            <a:ext cx="2212465" cy="584775"/>
          </a:xfrm>
          <a:prstGeom prst="rect">
            <a:avLst/>
          </a:prstGeom>
          <a:noFill/>
        </p:spPr>
        <p:txBody>
          <a:bodyPr wrap="none" rtlCol="0">
            <a:spAutoFit/>
          </a:bodyPr>
          <a:lstStyle/>
          <a:p>
            <a:r>
              <a:rPr lang="en-US" sz="3200" dirty="0">
                <a:solidFill>
                  <a:srgbClr val="FFFF00"/>
                </a:solidFill>
                <a:latin typeface="+mn-lt"/>
              </a:rPr>
              <a:t>Anticipated</a:t>
            </a:r>
          </a:p>
        </p:txBody>
      </p:sp>
      <p:sp>
        <p:nvSpPr>
          <p:cNvPr id="4" name="TextBox 3">
            <a:extLst>
              <a:ext uri="{FF2B5EF4-FFF2-40B4-BE49-F238E27FC236}">
                <a16:creationId xmlns:a16="http://schemas.microsoft.com/office/drawing/2014/main" id="{14A7A22C-B000-25EE-F291-871DEEB78E77}"/>
              </a:ext>
            </a:extLst>
          </p:cNvPr>
          <p:cNvSpPr txBox="1"/>
          <p:nvPr/>
        </p:nvSpPr>
        <p:spPr>
          <a:xfrm>
            <a:off x="5486400" y="1703710"/>
            <a:ext cx="1324402" cy="584775"/>
          </a:xfrm>
          <a:prstGeom prst="rect">
            <a:avLst/>
          </a:prstGeom>
          <a:noFill/>
        </p:spPr>
        <p:txBody>
          <a:bodyPr wrap="none" rtlCol="0">
            <a:spAutoFit/>
          </a:bodyPr>
          <a:lstStyle/>
          <a:p>
            <a:r>
              <a:rPr lang="en-US" sz="3200" dirty="0">
                <a:solidFill>
                  <a:srgbClr val="FFFF00"/>
                </a:solidFill>
                <a:latin typeface="+mn-lt"/>
              </a:rPr>
              <a:t>Actual</a:t>
            </a:r>
          </a:p>
        </p:txBody>
      </p:sp>
    </p:spTree>
    <p:extLst>
      <p:ext uri="{BB962C8B-B14F-4D97-AF65-F5344CB8AC3E}">
        <p14:creationId xmlns:p14="http://schemas.microsoft.com/office/powerpoint/2010/main" val="1252214039"/>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60ED-9ECF-644D-2F5A-D5EF9D9522F2}"/>
            </a:ext>
          </a:extLst>
        </p:cNvPr>
        <p:cNvGrpSpPr/>
        <p:nvPr/>
      </p:nvGrpSpPr>
      <p:grpSpPr>
        <a:xfrm>
          <a:off x="0" y="0"/>
          <a:ext cx="0" cy="0"/>
          <a:chOff x="0" y="0"/>
          <a:chExt cx="0" cy="0"/>
        </a:xfrm>
      </p:grpSpPr>
      <p:sp>
        <p:nvSpPr>
          <p:cNvPr id="67586" name="Rectangle 5">
            <a:extLst>
              <a:ext uri="{FF2B5EF4-FFF2-40B4-BE49-F238E27FC236}">
                <a16:creationId xmlns:a16="http://schemas.microsoft.com/office/drawing/2014/main" id="{5DF12ECB-8D89-D8B6-8DB8-79797D52A806}"/>
              </a:ext>
            </a:extLst>
          </p:cNvPr>
          <p:cNvSpPr>
            <a:spLocks noGrp="1" noChangeArrowheads="1"/>
          </p:cNvSpPr>
          <p:nvPr>
            <p:ph type="title"/>
          </p:nvPr>
        </p:nvSpPr>
        <p:spPr/>
        <p:txBody>
          <a:bodyPr/>
          <a:lstStyle/>
          <a:p>
            <a:pPr eaLnBrk="1" hangingPunct="1"/>
            <a:r>
              <a:rPr lang="en-US" altLang="en-US" dirty="0">
                <a:solidFill>
                  <a:srgbClr val="FFFF00"/>
                </a:solidFill>
              </a:rPr>
              <a:t>RIP Lunar Prospector</a:t>
            </a:r>
          </a:p>
        </p:txBody>
      </p:sp>
      <p:pic>
        <p:nvPicPr>
          <p:cNvPr id="67587" name="Picture 4">
            <a:extLst>
              <a:ext uri="{FF2B5EF4-FFF2-40B4-BE49-F238E27FC236}">
                <a16:creationId xmlns:a16="http://schemas.microsoft.com/office/drawing/2014/main" id="{3E16011A-56C8-4A11-7DB2-1DE31DDDF7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3200400"/>
            <a:ext cx="2262900" cy="1798638"/>
          </a:xfrm>
          <a:noFill/>
        </p:spPr>
      </p:pic>
      <p:pic>
        <p:nvPicPr>
          <p:cNvPr id="3" name="Picture 2" descr="A close-up of the moon">
            <a:extLst>
              <a:ext uri="{FF2B5EF4-FFF2-40B4-BE49-F238E27FC236}">
                <a16:creationId xmlns:a16="http://schemas.microsoft.com/office/drawing/2014/main" id="{3B90836D-B338-818C-A462-3852EB8A5D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00" y="2548103"/>
            <a:ext cx="4343400" cy="2895600"/>
          </a:xfrm>
          <a:prstGeom prst="rect">
            <a:avLst/>
          </a:prstGeom>
        </p:spPr>
      </p:pic>
      <p:pic>
        <p:nvPicPr>
          <p:cNvPr id="6" name="Graphic 5">
            <a:extLst>
              <a:ext uri="{FF2B5EF4-FFF2-40B4-BE49-F238E27FC236}">
                <a16:creationId xmlns:a16="http://schemas.microsoft.com/office/drawing/2014/main" id="{F32D2EA3-4BF9-09BB-8317-847C2802479B}"/>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2438400" y="3581400"/>
            <a:ext cx="1931498" cy="1282008"/>
          </a:xfrm>
          <a:prstGeom prst="rect">
            <a:avLst/>
          </a:prstGeom>
        </p:spPr>
      </p:pic>
    </p:spTree>
    <p:extLst>
      <p:ext uri="{BB962C8B-B14F-4D97-AF65-F5344CB8AC3E}">
        <p14:creationId xmlns:p14="http://schemas.microsoft.com/office/powerpoint/2010/main" val="3123377059"/>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EA38-B46D-9C9A-A399-DD351EEA12D9}"/>
              </a:ext>
            </a:extLst>
          </p:cNvPr>
          <p:cNvSpPr>
            <a:spLocks noGrp="1"/>
          </p:cNvSpPr>
          <p:nvPr>
            <p:ph type="title"/>
          </p:nvPr>
        </p:nvSpPr>
        <p:spPr/>
        <p:txBody>
          <a:bodyPr/>
          <a:lstStyle/>
          <a:p>
            <a:r>
              <a:rPr lang="en-US" dirty="0">
                <a:solidFill>
                  <a:srgbClr val="FFFF00"/>
                </a:solidFill>
              </a:rPr>
              <a:t>Favorite Lunar Links</a:t>
            </a:r>
          </a:p>
        </p:txBody>
      </p:sp>
      <p:sp>
        <p:nvSpPr>
          <p:cNvPr id="3" name="Content Placeholder 2">
            <a:extLst>
              <a:ext uri="{FF2B5EF4-FFF2-40B4-BE49-F238E27FC236}">
                <a16:creationId xmlns:a16="http://schemas.microsoft.com/office/drawing/2014/main" id="{19AD55E7-E6F7-C1E0-1D8A-94FC3BA4F455}"/>
              </a:ext>
            </a:extLst>
          </p:cNvPr>
          <p:cNvSpPr>
            <a:spLocks noGrp="1"/>
          </p:cNvSpPr>
          <p:nvPr>
            <p:ph idx="1"/>
          </p:nvPr>
        </p:nvSpPr>
        <p:spPr/>
        <p:txBody>
          <a:bodyPr/>
          <a:lstStyle/>
          <a:p>
            <a:pPr eaLnBrk="1" hangingPunct="1">
              <a:defRPr/>
            </a:pPr>
            <a:r>
              <a:rPr lang="en-US" altLang="en-US" dirty="0">
                <a:hlinkClick r:id="rId2"/>
              </a:rPr>
              <a:t>http://nssdc.gsfc.nasa.gov/planetary/discovery.html</a:t>
            </a:r>
            <a:endParaRPr lang="en-US" altLang="en-US" dirty="0"/>
          </a:p>
          <a:p>
            <a:pPr eaLnBrk="1" hangingPunct="1">
              <a:defRPr/>
            </a:pPr>
            <a:r>
              <a:rPr lang="en-US" altLang="en-US" dirty="0">
                <a:hlinkClick r:id="rId3"/>
              </a:rPr>
              <a:t>https://nssdc.gsfc.nasa.gov/nmc/spacecraft/display.action?id=1998-001A</a:t>
            </a:r>
            <a:endParaRPr lang="en-US" altLang="en-US" dirty="0"/>
          </a:p>
          <a:p>
            <a:pPr eaLnBrk="1" hangingPunct="1">
              <a:defRPr/>
            </a:pPr>
            <a:r>
              <a:rPr lang="en-US" altLang="en-US" dirty="0">
                <a:hlinkClick r:id="rId4"/>
              </a:rPr>
              <a:t>https://science.nasa.gov/mission/lunar-prospector/</a:t>
            </a:r>
            <a:endParaRPr lang="en-US" altLang="en-US" dirty="0"/>
          </a:p>
          <a:p>
            <a:pPr eaLnBrk="1" hangingPunct="1">
              <a:defRPr/>
            </a:pPr>
            <a:r>
              <a:rPr lang="en-US" altLang="en-US" dirty="0">
                <a:hlinkClick r:id="rId5"/>
              </a:rPr>
              <a:t>https://en.wikipedia.org/wiki/Lunar_Prospector</a:t>
            </a:r>
            <a:endParaRPr lang="en-US" altLang="en-US" dirty="0"/>
          </a:p>
          <a:p>
            <a:endParaRPr lang="en-US" dirty="0"/>
          </a:p>
        </p:txBody>
      </p:sp>
    </p:spTree>
    <p:extLst>
      <p:ext uri="{BB962C8B-B14F-4D97-AF65-F5344CB8AC3E}">
        <p14:creationId xmlns:p14="http://schemas.microsoft.com/office/powerpoint/2010/main" val="4157884773"/>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3521202"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MY</a:t>
            </a:r>
            <a:r>
              <a:rPr spc="-6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VIEWPOINT</a:t>
            </a:r>
          </a:p>
        </p:txBody>
      </p:sp>
      <p:sp>
        <p:nvSpPr>
          <p:cNvPr id="4" name="object 4"/>
          <p:cNvSpPr txBox="1"/>
          <p:nvPr/>
        </p:nvSpPr>
        <p:spPr>
          <a:xfrm>
            <a:off x="383540" y="1477810"/>
            <a:ext cx="8308340" cy="4620495"/>
          </a:xfrm>
          <a:prstGeom prst="rect">
            <a:avLst/>
          </a:prstGeom>
        </p:spPr>
        <p:txBody>
          <a:bodyPr vert="horz" wrap="square" lIns="0" tIns="110489" rIns="0" bIns="0" rtlCol="0">
            <a:spAutoFit/>
          </a:bodyPr>
          <a:lstStyle/>
          <a:p>
            <a:pPr marL="12700" marR="0" lvl="0" indent="0" defTabSz="914400" eaLnBrk="1" fontAlgn="auto" latinLnBrk="0" hangingPunct="1">
              <a:lnSpc>
                <a:spcPct val="100000"/>
              </a:lnSpc>
              <a:spcBef>
                <a:spcPts val="869"/>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14" normalizeH="0" baseline="0" noProof="0" dirty="0">
                <a:ln>
                  <a:noFill/>
                </a:ln>
                <a:solidFill>
                  <a:srgbClr val="EFA12D"/>
                </a:solidFill>
                <a:effectLst/>
                <a:uLnTx/>
                <a:uFillTx/>
                <a:latin typeface="Times New Roman"/>
                <a:cs typeface="Times New Roman"/>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There’s</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gotta</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be</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somebody</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out</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there</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I’m</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still</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waiting…and</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watching</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0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Isaac</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Asimov’s</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Foundation</a:t>
            </a:r>
            <a:r>
              <a:rPr kumimoji="0" sz="3200" b="0" i="1"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doesn’t</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have</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55600" marR="0" lvl="0" indent="0" algn="just" defTabSz="914400" eaLnBrk="1" fontAlgn="auto" latinLnBrk="0" hangingPunct="1">
              <a:lnSpc>
                <a:spcPct val="100000"/>
              </a:lnSpc>
              <a:spcBef>
                <a:spcPts val="0"/>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anybody</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out</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there</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756285" marR="249554" lvl="0" indent="-287020" algn="just" defTabSz="914400" eaLnBrk="1" fontAlgn="auto" latinLnBrk="0" hangingPunct="1">
              <a:lnSpc>
                <a:spcPct val="100000"/>
              </a:lnSpc>
              <a:spcBef>
                <a:spcPts val="67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1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All</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1"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seven</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books</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Foundation</a:t>
            </a:r>
            <a:r>
              <a:rPr kumimoji="0" lang="en-US"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lang="en-US" sz="2800" b="1"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Trilogy</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put</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humans</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in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a:t>
            </a:r>
            <a:r>
              <a:rPr kumimoji="0" sz="28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almost</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empty</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universe</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a:t>
            </a:r>
            <a:r>
              <a:rPr kumimoji="0" sz="28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our</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own</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good,</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of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course</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756285" marR="5080" lvl="0" indent="-287020" algn="just" defTabSz="914400" eaLnBrk="1" fontAlgn="auto" latinLnBrk="0" hangingPunct="1">
              <a:lnSpc>
                <a:spcPct val="100000"/>
              </a:lnSpc>
              <a:spcBef>
                <a:spcPts val="67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1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really</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prefer</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lots</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friendly</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aliens</a:t>
            </a:r>
            <a:r>
              <a:rPr kumimoji="0" sz="28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and</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these</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we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have,</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least</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imagination</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6247638"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spc="-10" dirty="0">
                <a:latin typeface="Arial" panose="020B0604020202020204" pitchFamily="34" charset="0"/>
                <a:cs typeface="Arial" panose="020B0604020202020204" pitchFamily="34" charset="0"/>
              </a:rPr>
              <a:t>ENGINEERS</a:t>
            </a:r>
            <a:r>
              <a:rPr spc="-10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AND</a:t>
            </a:r>
            <a:r>
              <a:rPr spc="-10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SCIENTISTS</a:t>
            </a:r>
          </a:p>
        </p:txBody>
      </p:sp>
      <p:sp>
        <p:nvSpPr>
          <p:cNvPr id="4" name="object 4"/>
          <p:cNvSpPr txBox="1">
            <a:spLocks noGrp="1"/>
          </p:cNvSpPr>
          <p:nvPr>
            <p:ph type="body" idx="1"/>
          </p:nvPr>
        </p:nvSpPr>
        <p:spPr>
          <a:xfrm>
            <a:off x="383540" y="1475861"/>
            <a:ext cx="8305800" cy="4789132"/>
          </a:xfrm>
          <a:prstGeom prst="rect">
            <a:avLst/>
          </a:prstGeom>
        </p:spPr>
        <p:txBody>
          <a:bodyPr vert="horz" wrap="square" lIns="0" tIns="112395" rIns="0" bIns="0" rtlCol="0">
            <a:spAutoFit/>
          </a:bodyPr>
          <a:lstStyle/>
          <a:p>
            <a:pPr marL="12700">
              <a:lnSpc>
                <a:spcPct val="100000"/>
              </a:lnSpc>
              <a:spcBef>
                <a:spcPts val="885"/>
              </a:spcBef>
            </a:pPr>
            <a:r>
              <a:rPr sz="2400" spc="-10" dirty="0">
                <a:latin typeface="Arial" panose="020B0604020202020204" pitchFamily="34" charset="0"/>
                <a:cs typeface="Arial" panose="020B0604020202020204" pitchFamily="34" charset="0"/>
              </a:rPr>
              <a:t>Engineers</a:t>
            </a:r>
            <a:endParaRPr sz="2400" dirty="0">
              <a:latin typeface="Arial" panose="020B0604020202020204" pitchFamily="34" charset="0"/>
              <a:cs typeface="Arial" panose="020B0604020202020204" pitchFamily="34" charset="0"/>
            </a:endParaRPr>
          </a:p>
          <a:p>
            <a:pPr marL="469900">
              <a:lnSpc>
                <a:spcPct val="100000"/>
              </a:lnSpc>
              <a:spcBef>
                <a:spcPts val="680"/>
              </a:spcBef>
            </a:pPr>
            <a:r>
              <a:rPr sz="2400" dirty="0">
                <a:solidFill>
                  <a:srgbClr val="EFA12D"/>
                </a:solidFill>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What</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and</a:t>
            </a:r>
            <a:r>
              <a:rPr sz="2400" spc="-3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how</a:t>
            </a:r>
            <a:r>
              <a:rPr sz="2400" spc="-3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questions</a:t>
            </a:r>
            <a:endParaRPr sz="2400" dirty="0">
              <a:latin typeface="Arial" panose="020B0604020202020204" pitchFamily="34" charset="0"/>
              <a:cs typeface="Arial" panose="020B0604020202020204" pitchFamily="34" charset="0"/>
            </a:endParaRPr>
          </a:p>
          <a:p>
            <a:pPr marL="469900">
              <a:lnSpc>
                <a:spcPct val="100000"/>
              </a:lnSpc>
              <a:spcBef>
                <a:spcPts val="670"/>
              </a:spcBef>
            </a:pPr>
            <a:r>
              <a:rPr sz="2400" dirty="0">
                <a:solidFill>
                  <a:srgbClr val="EFA12D"/>
                </a:solidFill>
                <a:latin typeface="Arial" panose="020B0604020202020204" pitchFamily="34" charset="0"/>
                <a:cs typeface="Arial" panose="020B0604020202020204" pitchFamily="34" charset="0"/>
              </a:rPr>
              <a:t></a:t>
            </a:r>
            <a:r>
              <a:rPr sz="2400" spc="-25" dirty="0">
                <a:solidFill>
                  <a:srgbClr val="EFA12D"/>
                </a:solidFill>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Work</a:t>
            </a:r>
            <a:r>
              <a:rPr sz="2400" spc="-7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for</a:t>
            </a:r>
            <a:r>
              <a:rPr sz="2400" spc="-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the</a:t>
            </a:r>
            <a:r>
              <a:rPr sz="2400" spc="-7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material</a:t>
            </a:r>
            <a:r>
              <a:rPr sz="2400" spc="-5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benefit</a:t>
            </a:r>
            <a:r>
              <a:rPr sz="2400" spc="-5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of</a:t>
            </a:r>
            <a:r>
              <a:rPr sz="2400" spc="-70"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humanity</a:t>
            </a:r>
            <a:endParaRPr sz="2400" dirty="0">
              <a:latin typeface="Arial" panose="020B0604020202020204" pitchFamily="34" charset="0"/>
              <a:cs typeface="Arial" panose="020B0604020202020204" pitchFamily="34" charset="0"/>
            </a:endParaRPr>
          </a:p>
          <a:p>
            <a:pPr marL="12700">
              <a:lnSpc>
                <a:spcPct val="100000"/>
              </a:lnSpc>
              <a:spcBef>
                <a:spcPts val="765"/>
              </a:spcBef>
            </a:pPr>
            <a:r>
              <a:rPr sz="2400" spc="-10" dirty="0">
                <a:latin typeface="Arial" panose="020B0604020202020204" pitchFamily="34" charset="0"/>
                <a:cs typeface="Arial" panose="020B0604020202020204" pitchFamily="34" charset="0"/>
              </a:rPr>
              <a:t>Scientists</a:t>
            </a:r>
            <a:endParaRPr sz="2400" dirty="0">
              <a:latin typeface="Arial" panose="020B0604020202020204" pitchFamily="34" charset="0"/>
              <a:cs typeface="Arial" panose="020B0604020202020204" pitchFamily="34" charset="0"/>
            </a:endParaRPr>
          </a:p>
          <a:p>
            <a:pPr marL="469900">
              <a:lnSpc>
                <a:spcPct val="100000"/>
              </a:lnSpc>
              <a:spcBef>
                <a:spcPts val="680"/>
              </a:spcBef>
            </a:pPr>
            <a:r>
              <a:rPr sz="2400" dirty="0">
                <a:solidFill>
                  <a:srgbClr val="EFA12D"/>
                </a:solidFill>
                <a:latin typeface="Arial" panose="020B0604020202020204" pitchFamily="34" charset="0"/>
                <a:cs typeface="Arial" panose="020B0604020202020204" pitchFamily="34" charset="0"/>
              </a:rPr>
              <a:t></a:t>
            </a:r>
            <a:r>
              <a:rPr sz="2400" spc="-25" dirty="0">
                <a:solidFill>
                  <a:srgbClr val="EFA12D"/>
                </a:solidFill>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Why</a:t>
            </a:r>
            <a:r>
              <a:rPr sz="2400" spc="-65" dirty="0">
                <a:latin typeface="Arial" panose="020B0604020202020204" pitchFamily="34" charset="0"/>
                <a:cs typeface="Arial" panose="020B0604020202020204" pitchFamily="34" charset="0"/>
              </a:rPr>
              <a:t> </a:t>
            </a:r>
            <a:r>
              <a:rPr sz="2400" spc="-10" dirty="0">
                <a:latin typeface="Arial" panose="020B0604020202020204" pitchFamily="34" charset="0"/>
                <a:cs typeface="Arial" panose="020B0604020202020204" pitchFamily="34" charset="0"/>
              </a:rPr>
              <a:t>questions</a:t>
            </a:r>
            <a:endParaRPr sz="2400" dirty="0">
              <a:latin typeface="Arial" panose="020B0604020202020204" pitchFamily="34" charset="0"/>
              <a:cs typeface="Arial" panose="020B0604020202020204" pitchFamily="34" charset="0"/>
            </a:endParaRPr>
          </a:p>
          <a:p>
            <a:pPr marL="469900">
              <a:lnSpc>
                <a:spcPct val="100000"/>
              </a:lnSpc>
              <a:spcBef>
                <a:spcPts val="670"/>
              </a:spcBef>
            </a:pPr>
            <a:r>
              <a:rPr sz="2400" dirty="0">
                <a:solidFill>
                  <a:srgbClr val="EFA12D"/>
                </a:solidFill>
                <a:latin typeface="Arial" panose="020B0604020202020204" pitchFamily="34" charset="0"/>
                <a:cs typeface="Arial" panose="020B0604020202020204" pitchFamily="34" charset="0"/>
              </a:rPr>
              <a:t></a:t>
            </a:r>
            <a:r>
              <a:rPr sz="2400" spc="-35" dirty="0">
                <a:solidFill>
                  <a:srgbClr val="EFA12D"/>
                </a:solidFill>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Work</a:t>
            </a:r>
            <a:r>
              <a:rPr sz="2400" spc="-8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to</a:t>
            </a:r>
            <a:r>
              <a:rPr sz="2400" spc="-8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understand</a:t>
            </a:r>
            <a:r>
              <a:rPr sz="2400" spc="-5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the</a:t>
            </a:r>
            <a:r>
              <a:rPr sz="2400" spc="-7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world</a:t>
            </a:r>
            <a:r>
              <a:rPr sz="2400" spc="-65"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we</a:t>
            </a:r>
            <a:r>
              <a:rPr sz="2400" spc="-8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live</a:t>
            </a:r>
            <a:r>
              <a:rPr sz="2400" spc="-65" dirty="0">
                <a:latin typeface="Arial" panose="020B0604020202020204" pitchFamily="34" charset="0"/>
                <a:cs typeface="Arial" panose="020B0604020202020204" pitchFamily="34" charset="0"/>
              </a:rPr>
              <a:t> </a:t>
            </a:r>
            <a:r>
              <a:rPr sz="2400" spc="-25" dirty="0">
                <a:latin typeface="Arial" panose="020B0604020202020204" pitchFamily="34" charset="0"/>
                <a:cs typeface="Arial" panose="020B0604020202020204" pitchFamily="34" charset="0"/>
              </a:rPr>
              <a:t>in</a:t>
            </a:r>
            <a:endParaRPr lang="en-US" sz="2400" spc="-25" dirty="0">
              <a:latin typeface="Arial" panose="020B0604020202020204" pitchFamily="34" charset="0"/>
              <a:cs typeface="Arial" panose="020B0604020202020204" pitchFamily="34" charset="0"/>
            </a:endParaRPr>
          </a:p>
          <a:p>
            <a:pPr marL="12700">
              <a:lnSpc>
                <a:spcPct val="100000"/>
              </a:lnSpc>
              <a:spcBef>
                <a:spcPts val="869"/>
              </a:spcBef>
            </a:pPr>
            <a:r>
              <a:rPr lang="en-US" sz="2400" dirty="0">
                <a:latin typeface="Arial" panose="020B0604020202020204" pitchFamily="34" charset="0"/>
                <a:cs typeface="Arial" panose="020B0604020202020204" pitchFamily="34" charset="0"/>
              </a:rPr>
              <a:t>Most</a:t>
            </a:r>
            <a:r>
              <a:rPr lang="en-US" sz="2400" spc="-4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mad</a:t>
            </a:r>
            <a:r>
              <a:rPr lang="en-US" sz="2400" spc="-4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scientists</a:t>
            </a:r>
            <a:r>
              <a:rPr lang="en-US" sz="2400" spc="-2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are</a:t>
            </a:r>
            <a:r>
              <a:rPr lang="en-US" sz="2400" spc="-4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really</a:t>
            </a:r>
            <a:r>
              <a:rPr lang="en-US" sz="2400" spc="-3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mad</a:t>
            </a:r>
            <a:r>
              <a:rPr lang="en-US" sz="2400" spc="-4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engineers</a:t>
            </a:r>
            <a:endParaRPr lang="en-US" sz="2400" dirty="0">
              <a:latin typeface="Arial" panose="020B0604020202020204" pitchFamily="34" charset="0"/>
              <a:cs typeface="Arial" panose="020B0604020202020204" pitchFamily="34" charset="0"/>
            </a:endParaRPr>
          </a:p>
          <a:p>
            <a:pPr marL="12700">
              <a:lnSpc>
                <a:spcPct val="100000"/>
              </a:lnSpc>
              <a:spcBef>
                <a:spcPts val="770"/>
              </a:spcBef>
            </a:pPr>
            <a:r>
              <a:rPr lang="en-US" sz="2400" dirty="0">
                <a:latin typeface="Arial" panose="020B0604020202020204" pitchFamily="34" charset="0"/>
                <a:cs typeface="Arial" panose="020B0604020202020204" pitchFamily="34" charset="0"/>
              </a:rPr>
              <a:t>Scientists</a:t>
            </a:r>
            <a:r>
              <a:rPr lang="en-US" sz="2400" spc="-1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a:t>
            </a:r>
            <a:r>
              <a:rPr lang="en-US" sz="2400" spc="-1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Engineers</a:t>
            </a:r>
            <a:r>
              <a:rPr lang="en-US" sz="2400" spc="-3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often</a:t>
            </a:r>
            <a:r>
              <a:rPr lang="en-US" sz="2400" spc="-15"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swap</a:t>
            </a:r>
            <a:r>
              <a:rPr lang="en-US" sz="2400" spc="-1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roles</a:t>
            </a:r>
            <a:endParaRPr lang="en-US" sz="2400" dirty="0">
              <a:latin typeface="Arial" panose="020B0604020202020204" pitchFamily="34" charset="0"/>
              <a:cs typeface="Arial" panose="020B0604020202020204" pitchFamily="34" charset="0"/>
            </a:endParaRPr>
          </a:p>
          <a:p>
            <a:pPr marL="469900">
              <a:lnSpc>
                <a:spcPct val="100000"/>
              </a:lnSpc>
              <a:spcBef>
                <a:spcPts val="675"/>
              </a:spcBef>
            </a:pPr>
            <a:r>
              <a:rPr lang="en-US" sz="2400" dirty="0">
                <a:solidFill>
                  <a:srgbClr val="EFA12D"/>
                </a:solidFill>
                <a:latin typeface="Arial" panose="020B0604020202020204" pitchFamily="34" charset="0"/>
                <a:cs typeface="Arial" panose="020B0604020202020204" pitchFamily="34" charset="0"/>
              </a:rPr>
              <a:t></a:t>
            </a:r>
            <a:r>
              <a:rPr lang="en-US" sz="2400" spc="-20" dirty="0">
                <a:solidFill>
                  <a:srgbClr val="EFA12D"/>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Applied</a:t>
            </a:r>
            <a:r>
              <a:rPr lang="en-US" sz="2400" spc="-25"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science</a:t>
            </a:r>
            <a:endParaRPr lang="en-US" sz="2400" dirty="0">
              <a:latin typeface="Arial" panose="020B0604020202020204" pitchFamily="34" charset="0"/>
              <a:cs typeface="Arial" panose="020B0604020202020204" pitchFamily="34" charset="0"/>
            </a:endParaRPr>
          </a:p>
          <a:p>
            <a:pPr marL="469900">
              <a:lnSpc>
                <a:spcPct val="100000"/>
              </a:lnSpc>
              <a:spcBef>
                <a:spcPts val="675"/>
              </a:spcBef>
            </a:pPr>
            <a:r>
              <a:rPr lang="en-US" sz="2400" dirty="0">
                <a:solidFill>
                  <a:srgbClr val="EFA12D"/>
                </a:solidFill>
                <a:latin typeface="Arial" panose="020B0604020202020204" pitchFamily="34" charset="0"/>
                <a:cs typeface="Arial" panose="020B0604020202020204" pitchFamily="34" charset="0"/>
              </a:rPr>
              <a:t></a:t>
            </a:r>
            <a:r>
              <a:rPr lang="en-US" sz="2400" spc="-25" dirty="0">
                <a:solidFill>
                  <a:srgbClr val="EFA12D"/>
                </a:solidFill>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Research</a:t>
            </a:r>
            <a:r>
              <a:rPr lang="en-US" sz="2400" spc="-50" dirty="0">
                <a:latin typeface="Arial" panose="020B0604020202020204" pitchFamily="34" charset="0"/>
                <a:cs typeface="Arial" panose="020B0604020202020204" pitchFamily="34" charset="0"/>
              </a:rPr>
              <a:t> </a:t>
            </a:r>
            <a:r>
              <a:rPr lang="en-US" sz="2400" spc="-10" dirty="0">
                <a:latin typeface="Arial" panose="020B0604020202020204" pitchFamily="34" charset="0"/>
                <a:cs typeface="Arial" panose="020B0604020202020204" pitchFamily="34" charset="0"/>
              </a:rPr>
              <a:t>engineer</a:t>
            </a:r>
            <a:endParaRPr sz="2400" dirty="0">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9698" name="Text Box 3">
            <a:extLst>
              <a:ext uri="{FF2B5EF4-FFF2-40B4-BE49-F238E27FC236}">
                <a16:creationId xmlns:a16="http://schemas.microsoft.com/office/drawing/2014/main" id="{C34EAFC3-4108-6E55-C7B0-044CC0B6681D}"/>
              </a:ext>
            </a:extLst>
          </p:cNvPr>
          <p:cNvSpPr txBox="1">
            <a:spLocks noChangeArrowheads="1"/>
          </p:cNvSpPr>
          <p:nvPr/>
        </p:nvSpPr>
        <p:spPr bwMode="auto">
          <a:xfrm>
            <a:off x="4251325" y="1271588"/>
            <a:ext cx="28520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r>
              <a:rPr lang="en-US" altLang="en-US" sz="3600" dirty="0">
                <a:solidFill>
                  <a:srgbClr val="DDDDDD"/>
                </a:solidFill>
                <a:latin typeface="+mn-lt"/>
              </a:rPr>
              <a:t>…Book Flog!</a:t>
            </a:r>
          </a:p>
        </p:txBody>
      </p:sp>
      <p:sp>
        <p:nvSpPr>
          <p:cNvPr id="29699" name="Text Box 4">
            <a:extLst>
              <a:ext uri="{FF2B5EF4-FFF2-40B4-BE49-F238E27FC236}">
                <a16:creationId xmlns:a16="http://schemas.microsoft.com/office/drawing/2014/main" id="{7226DFC3-B057-8172-088E-48C3EA290C6F}"/>
              </a:ext>
            </a:extLst>
          </p:cNvPr>
          <p:cNvSpPr txBox="1">
            <a:spLocks noChangeArrowheads="1"/>
          </p:cNvSpPr>
          <p:nvPr/>
        </p:nvSpPr>
        <p:spPr bwMode="auto">
          <a:xfrm>
            <a:off x="1355725" y="3581400"/>
            <a:ext cx="717867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eaLnBrk="1" hangingPunct="1"/>
            <a:r>
              <a:rPr lang="en-US" altLang="en-US" sz="3600" dirty="0">
                <a:solidFill>
                  <a:srgbClr val="FFFF00"/>
                </a:solidFill>
                <a:latin typeface="+mn-lt"/>
              </a:rPr>
              <a:t>The first adventure of </a:t>
            </a:r>
          </a:p>
          <a:p>
            <a:pPr eaLnBrk="1" hangingPunct="1"/>
            <a:r>
              <a:rPr lang="en-US" altLang="en-US" sz="3600" dirty="0">
                <a:solidFill>
                  <a:srgbClr val="FFFF00"/>
                </a:solidFill>
                <a:latin typeface="+mn-lt"/>
              </a:rPr>
              <a:t>Patricia Boffin is available </a:t>
            </a:r>
          </a:p>
          <a:p>
            <a:pPr eaLnBrk="1" hangingPunct="1"/>
            <a:r>
              <a:rPr lang="en-US" altLang="en-US" sz="3600" dirty="0">
                <a:solidFill>
                  <a:srgbClr val="FFFF00"/>
                </a:solidFill>
                <a:latin typeface="+mn-lt"/>
              </a:rPr>
              <a:t>from Amazon in</a:t>
            </a:r>
          </a:p>
          <a:p>
            <a:pPr eaLnBrk="1" hangingPunct="1"/>
            <a:r>
              <a:rPr lang="en-US" altLang="en-US" sz="3600" dirty="0">
                <a:solidFill>
                  <a:srgbClr val="FFFF00"/>
                </a:solidFill>
                <a:latin typeface="+mn-lt"/>
              </a:rPr>
              <a:t>Kindle and Paperback</a:t>
            </a:r>
          </a:p>
        </p:txBody>
      </p:sp>
      <p:pic>
        <p:nvPicPr>
          <p:cNvPr id="29700" name="Picture 2" descr="A person sitting cross legged with a computer&#10;&#10;Description automatically generated">
            <a:extLst>
              <a:ext uri="{FF2B5EF4-FFF2-40B4-BE49-F238E27FC236}">
                <a16:creationId xmlns:a16="http://schemas.microsoft.com/office/drawing/2014/main" id="{393D6C9C-8E66-5173-6F17-61B2A078B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663" y="304800"/>
            <a:ext cx="197961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6534150"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THREE</a:t>
            </a:r>
            <a:r>
              <a:rPr spc="-5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POINTS</a:t>
            </a:r>
            <a:r>
              <a:rPr spc="-6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a:t>
            </a:r>
            <a:r>
              <a:rPr spc="-5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20</a:t>
            </a:r>
            <a:r>
              <a:rPr spc="-5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MINUTES</a:t>
            </a:r>
          </a:p>
        </p:txBody>
      </p:sp>
      <p:sp>
        <p:nvSpPr>
          <p:cNvPr id="4" name="object 4"/>
          <p:cNvSpPr txBox="1">
            <a:spLocks noGrp="1"/>
          </p:cNvSpPr>
          <p:nvPr>
            <p:ph type="body" idx="1"/>
          </p:nvPr>
        </p:nvSpPr>
        <p:spPr>
          <a:xfrm>
            <a:off x="383540" y="1475861"/>
            <a:ext cx="8305800" cy="1794080"/>
          </a:xfrm>
          <a:prstGeom prst="rect">
            <a:avLst/>
          </a:prstGeom>
        </p:spPr>
        <p:txBody>
          <a:bodyPr vert="horz" wrap="square" lIns="0" tIns="110489" rIns="0" bIns="0" rtlCol="0">
            <a:spAutoFit/>
          </a:bodyPr>
          <a:lstStyle/>
          <a:p>
            <a:pPr marL="527050" indent="-514350">
              <a:lnSpc>
                <a:spcPct val="100000"/>
              </a:lnSpc>
              <a:spcBef>
                <a:spcPts val="869"/>
              </a:spcBef>
              <a:buFont typeface="+mj-lt"/>
              <a:buAutoNum type="arabicPeriod"/>
            </a:pP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Earth’s</a:t>
            </a:r>
            <a:r>
              <a:rPr spc="-1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first</a:t>
            </a:r>
            <a:r>
              <a:rPr spc="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space </a:t>
            </a:r>
            <a:r>
              <a:rPr spc="-25" dirty="0">
                <a:latin typeface="Arial" panose="020B0604020202020204" pitchFamily="34" charset="0"/>
                <a:cs typeface="Arial" panose="020B0604020202020204" pitchFamily="34" charset="0"/>
              </a:rPr>
              <a:t>man</a:t>
            </a:r>
            <a:endParaRPr sz="2250" dirty="0">
              <a:latin typeface="Arial" panose="020B0604020202020204" pitchFamily="34" charset="0"/>
              <a:cs typeface="Arial" panose="020B0604020202020204" pitchFamily="34" charset="0"/>
            </a:endParaRPr>
          </a:p>
          <a:p>
            <a:pPr marL="527050" indent="-514350">
              <a:lnSpc>
                <a:spcPct val="100000"/>
              </a:lnSpc>
              <a:spcBef>
                <a:spcPts val="770"/>
              </a:spcBef>
              <a:buFont typeface="+mj-lt"/>
              <a:buAutoNum type="arabicPeriod"/>
            </a:pPr>
            <a:r>
              <a:rPr lang="en-US"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different</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view</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of</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Drake’s</a:t>
            </a:r>
            <a:r>
              <a:rPr spc="-6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Equation</a:t>
            </a:r>
            <a:endParaRPr lang="en-US" spc="-10" dirty="0">
              <a:latin typeface="Arial" panose="020B0604020202020204" pitchFamily="34" charset="0"/>
              <a:cs typeface="Arial" panose="020B0604020202020204" pitchFamily="34" charset="0"/>
            </a:endParaRPr>
          </a:p>
          <a:p>
            <a:pPr marL="527050" indent="-514350">
              <a:lnSpc>
                <a:spcPct val="100000"/>
              </a:lnSpc>
              <a:spcBef>
                <a:spcPts val="770"/>
              </a:spcBef>
              <a:buFont typeface="+mj-lt"/>
              <a:buAutoNum type="arabicPeriod"/>
            </a:pPr>
            <a:r>
              <a:rPr lang="en-US" spc="-10" dirty="0">
                <a:latin typeface="Arial" panose="020B0604020202020204" pitchFamily="34" charset="0"/>
                <a:cs typeface="Arial" panose="020B0604020202020204" pitchFamily="34" charset="0"/>
              </a:rPr>
              <a:t> Outreach to aliens – Deep Space 1</a:t>
            </a:r>
          </a:p>
        </p:txBody>
      </p:sp>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226"/>
            <a:ext cx="9144000" cy="6851015"/>
            <a:chOff x="0" y="7226"/>
            <a:chExt cx="9144000" cy="6851015"/>
          </a:xfrm>
        </p:grpSpPr>
        <p:pic>
          <p:nvPicPr>
            <p:cNvPr id="3" name="object 3"/>
            <p:cNvPicPr/>
            <p:nvPr/>
          </p:nvPicPr>
          <p:blipFill>
            <a:blip r:embed="rId2" cstate="print"/>
            <a:stretch>
              <a:fillRect/>
            </a:stretch>
          </p:blipFill>
          <p:spPr>
            <a:xfrm>
              <a:off x="0" y="7226"/>
              <a:ext cx="9144000" cy="6850773"/>
            </a:xfrm>
            <a:prstGeom prst="rect">
              <a:avLst/>
            </a:prstGeom>
          </p:spPr>
        </p:pic>
        <p:pic>
          <p:nvPicPr>
            <p:cNvPr id="4" name="object 4"/>
            <p:cNvPicPr/>
            <p:nvPr/>
          </p:nvPicPr>
          <p:blipFill>
            <a:blip r:embed="rId3" cstate="print"/>
            <a:stretch>
              <a:fillRect/>
            </a:stretch>
          </p:blipFill>
          <p:spPr>
            <a:xfrm>
              <a:off x="515112" y="1046988"/>
              <a:ext cx="8628888" cy="10667"/>
            </a:xfrm>
            <a:prstGeom prst="rect">
              <a:avLst/>
            </a:prstGeom>
          </p:spPr>
        </p:pic>
        <p:pic>
          <p:nvPicPr>
            <p:cNvPr id="5" name="object 5"/>
            <p:cNvPicPr/>
            <p:nvPr/>
          </p:nvPicPr>
          <p:blipFill>
            <a:blip r:embed="rId3" cstate="print"/>
            <a:stretch>
              <a:fillRect/>
            </a:stretch>
          </p:blipFill>
          <p:spPr>
            <a:xfrm>
              <a:off x="515112" y="1046988"/>
              <a:ext cx="8628888" cy="10667"/>
            </a:xfrm>
            <a:prstGeom prst="rect">
              <a:avLst/>
            </a:prstGeom>
          </p:spPr>
        </p:pic>
        <p:pic>
          <p:nvPicPr>
            <p:cNvPr id="6" name="object 6"/>
            <p:cNvPicPr/>
            <p:nvPr/>
          </p:nvPicPr>
          <p:blipFill>
            <a:blip r:embed="rId3" cstate="print"/>
            <a:stretch>
              <a:fillRect/>
            </a:stretch>
          </p:blipFill>
          <p:spPr>
            <a:xfrm>
              <a:off x="515112" y="1053083"/>
              <a:ext cx="8628888" cy="12191"/>
            </a:xfrm>
            <a:prstGeom prst="rect">
              <a:avLst/>
            </a:prstGeom>
          </p:spPr>
        </p:pic>
      </p:grpSp>
      <p:sp>
        <p:nvSpPr>
          <p:cNvPr id="10" name="object 10"/>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EARTH’S</a:t>
            </a:r>
            <a:r>
              <a:rPr spc="-14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FIRST</a:t>
            </a:r>
            <a:r>
              <a:rPr spc="-170"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SPACE</a:t>
            </a:r>
            <a:r>
              <a:rPr spc="-15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MAN</a:t>
            </a:r>
          </a:p>
        </p:txBody>
      </p:sp>
      <p:sp>
        <p:nvSpPr>
          <p:cNvPr id="11" name="object 11"/>
          <p:cNvSpPr txBox="1"/>
          <p:nvPr/>
        </p:nvSpPr>
        <p:spPr>
          <a:xfrm>
            <a:off x="383540" y="1575002"/>
            <a:ext cx="8236584" cy="1351011"/>
          </a:xfrm>
          <a:prstGeom prst="rect">
            <a:avLst/>
          </a:prstGeom>
        </p:spPr>
        <p:txBody>
          <a:bodyPr vert="horz" wrap="square" lIns="0" tIns="12065" rIns="0" bIns="0" rtlCol="0">
            <a:spAutoFit/>
          </a:bodyPr>
          <a:lstStyle/>
          <a:p>
            <a:pPr marL="382905" marR="5080" lvl="0" indent="-370840" defTabSz="914400" eaLnBrk="1" fontAlgn="auto" latinLnBrk="0" hangingPunct="1">
              <a:lnSpc>
                <a:spcPct val="100200"/>
              </a:lnSpc>
              <a:spcBef>
                <a:spcPts val="95"/>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335" normalizeH="0" baseline="0" noProof="0" dirty="0">
                <a:ln>
                  <a:noFill/>
                </a:ln>
                <a:solidFill>
                  <a:srgbClr val="EFA12D"/>
                </a:solidFill>
                <a:effectLst/>
                <a:uLnTx/>
                <a:uFillTx/>
                <a:latin typeface="Times New Roman"/>
                <a:cs typeface="Times New Roman"/>
              </a:rPr>
              <a:t> </a:t>
            </a:r>
            <a:r>
              <a:rPr kumimoji="0" sz="16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Adam</a:t>
            </a:r>
            <a:r>
              <a:rPr kumimoji="0" sz="16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16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Strange,</a:t>
            </a:r>
            <a:r>
              <a:rPr kumimoji="0" sz="16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16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 </a:t>
            </a:r>
            <a:r>
              <a:rPr kumimoji="0" sz="16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course:</a:t>
            </a:r>
            <a:endParaRPr kumimoji="0" lang="en-US" sz="16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endParaRPr>
          </a:p>
          <a:p>
            <a:pPr marL="382905" marR="5080" lvl="0" indent="-370840" defTabSz="914400" eaLnBrk="1" fontAlgn="auto" latinLnBrk="0" hangingPunct="1">
              <a:lnSpc>
                <a:spcPct val="100200"/>
              </a:lnSpc>
              <a:spcBef>
                <a:spcPts val="95"/>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https://www.geekhistorylesson.com/episodes/ghl-311-adam-strange-with-tom-king-mitch-gerads-amp-doc-shaner</a:t>
            </a:r>
          </a:p>
          <a:p>
            <a:pPr marL="382905" marR="5080" lvl="0" indent="-370840" defTabSz="914400" eaLnBrk="1" fontAlgn="auto" latinLnBrk="0" hangingPunct="1">
              <a:lnSpc>
                <a:spcPct val="100200"/>
              </a:lnSpc>
              <a:spcBef>
                <a:spcPts val="95"/>
              </a:spcBef>
              <a:spcAft>
                <a:spcPts val="0"/>
              </a:spcAft>
              <a:buClrTx/>
              <a:buSzTx/>
              <a:buFontTx/>
              <a:buNone/>
              <a:tabLst/>
              <a:defRPr/>
            </a:pPr>
            <a:endParaRPr kumimoji="0" lang="en-US" sz="1000" b="0" i="0" u="none" strike="noStrike" kern="0" cap="none" spc="-10" normalizeH="0" baseline="0" noProof="0" dirty="0">
              <a:ln>
                <a:noFill/>
              </a:ln>
              <a:solidFill>
                <a:srgbClr val="4E3A2F"/>
              </a:solidFill>
              <a:effectLst/>
              <a:uLnTx/>
              <a:uFillTx/>
              <a:latin typeface="Franklin Gothic Book"/>
              <a:cs typeface="Franklin Gothic Book"/>
            </a:endParaRPr>
          </a:p>
          <a:p>
            <a:pPr marL="382905" marR="5080" lvl="0" indent="-370840" defTabSz="914400" eaLnBrk="1" fontAlgn="auto" latinLnBrk="0" hangingPunct="1">
              <a:lnSpc>
                <a:spcPct val="100200"/>
              </a:lnSpc>
              <a:spcBef>
                <a:spcPts val="95"/>
              </a:spcBef>
              <a:spcAft>
                <a:spcPts val="0"/>
              </a:spcAft>
              <a:buClrTx/>
              <a:buSzTx/>
              <a:buFontTx/>
              <a:buNone/>
              <a:tabLst/>
              <a:defRPr/>
            </a:pPr>
            <a:r>
              <a:rPr kumimoji="0" lang="en-US" sz="3200" b="0" i="0" u="none" strike="noStrike" kern="0" cap="none" spc="-10" normalizeH="0" baseline="0" noProof="0" dirty="0">
                <a:ln>
                  <a:noFill/>
                </a:ln>
                <a:solidFill>
                  <a:srgbClr val="4E3A2F"/>
                </a:solidFill>
                <a:effectLst/>
                <a:uLnTx/>
                <a:uFillTx/>
                <a:latin typeface="Franklin Gothic Book"/>
                <a:cs typeface="Franklin Gothic Book"/>
              </a:rPr>
              <a:t> </a:t>
            </a:r>
          </a:p>
          <a:p>
            <a:pPr marL="382905" marR="5080" lvl="0" indent="-370840" defTabSz="914400" eaLnBrk="1" fontAlgn="auto" latinLnBrk="0" hangingPunct="1">
              <a:lnSpc>
                <a:spcPct val="100200"/>
              </a:lnSpc>
              <a:spcBef>
                <a:spcPts val="95"/>
              </a:spcBef>
              <a:spcAft>
                <a:spcPts val="0"/>
              </a:spcAft>
              <a:buClrTx/>
              <a:buSzTx/>
              <a:buFontTx/>
              <a:buNone/>
              <a:tabLst/>
              <a:defRPr/>
            </a:pPr>
            <a:endParaRPr kumimoji="0" sz="1000" b="0" i="0" u="none" strike="noStrike" kern="0" cap="none" spc="0" normalizeH="0" baseline="0" noProof="0" dirty="0">
              <a:ln>
                <a:noFill/>
              </a:ln>
              <a:solidFill>
                <a:sysClr val="windowText" lastClr="000000"/>
              </a:solidFill>
              <a:effectLst/>
              <a:uLnTx/>
              <a:uFillTx/>
              <a:latin typeface="Franklin Gothic Book"/>
              <a:cs typeface="Franklin Gothic Book"/>
            </a:endParaRPr>
          </a:p>
        </p:txBody>
      </p:sp>
      <p:pic>
        <p:nvPicPr>
          <p:cNvPr id="1026" name="Picture 2">
            <a:extLst>
              <a:ext uri="{FF2B5EF4-FFF2-40B4-BE49-F238E27FC236}">
                <a16:creationId xmlns:a16="http://schemas.microsoft.com/office/drawing/2014/main" id="{EC9AD8B2-D6BF-F82F-55A3-33BE26A010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032" y="2371153"/>
            <a:ext cx="7467600" cy="4200525"/>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5">
            <a:extLst>
              <a:ext uri="{FF2B5EF4-FFF2-40B4-BE49-F238E27FC236}">
                <a16:creationId xmlns:a16="http://schemas.microsoft.com/office/drawing/2014/main" id="{EA933559-BBFE-13E4-FA0E-EA9E9391B34B}"/>
              </a:ext>
            </a:extLst>
          </p:cNvPr>
          <p:cNvSpPr txBox="1"/>
          <p:nvPr/>
        </p:nvSpPr>
        <p:spPr>
          <a:xfrm>
            <a:off x="6018148" y="1410409"/>
            <a:ext cx="1556385" cy="464820"/>
          </a:xfrm>
          <a:prstGeom prst="rect">
            <a:avLst/>
          </a:prstGeom>
        </p:spPr>
        <p:txBody>
          <a:bodyPr vert="horz" wrap="square" lIns="0" tIns="12700" rIns="0" bIns="0" rtlCol="0">
            <a:spAutoFit/>
          </a:bodyPr>
          <a:lstStyle/>
          <a:p>
            <a:pPr marL="12700" marR="5080" lvl="0" indent="0" defTabSz="914400" eaLnBrk="1" fontAlgn="auto" latinLnBrk="0" hangingPunct="1">
              <a:lnSpc>
                <a:spcPct val="120000"/>
              </a:lnSpc>
              <a:spcBef>
                <a:spcPts val="100"/>
              </a:spcBef>
              <a:spcAft>
                <a:spcPts val="0"/>
              </a:spcAft>
              <a:buClrTx/>
              <a:buSzTx/>
              <a:buFontTx/>
              <a:buNone/>
              <a:tabLst/>
              <a:defRPr/>
            </a:pPr>
            <a:r>
              <a:rPr kumimoji="0" sz="1200" b="0" i="0" u="none" strike="noStrike" kern="0" cap="none" spc="0" normalizeH="0" baseline="0" noProof="0" dirty="0">
                <a:ln>
                  <a:noFill/>
                </a:ln>
                <a:solidFill>
                  <a:srgbClr val="FF0000"/>
                </a:solidFill>
                <a:effectLst/>
                <a:uLnTx/>
                <a:uFillTx/>
                <a:latin typeface="Franklin Gothic Book"/>
                <a:cs typeface="Franklin Gothic Book"/>
              </a:rPr>
              <a:t>Fair</a:t>
            </a:r>
            <a:r>
              <a:rPr kumimoji="0" sz="1200" b="0" i="0" u="none" strike="noStrike" kern="0" cap="none" spc="-35" normalizeH="0" baseline="0" noProof="0" dirty="0">
                <a:ln>
                  <a:noFill/>
                </a:ln>
                <a:solidFill>
                  <a:srgbClr val="FF0000"/>
                </a:solidFill>
                <a:effectLst/>
                <a:uLnTx/>
                <a:uFillTx/>
                <a:latin typeface="Franklin Gothic Book"/>
                <a:cs typeface="Franklin Gothic Book"/>
              </a:rPr>
              <a:t> </a:t>
            </a:r>
            <a:r>
              <a:rPr kumimoji="0" sz="1200" b="0" i="0" u="none" strike="noStrike" kern="0" cap="none" spc="0" normalizeH="0" baseline="0" noProof="0" dirty="0">
                <a:ln>
                  <a:noFill/>
                </a:ln>
                <a:solidFill>
                  <a:srgbClr val="FF0000"/>
                </a:solidFill>
                <a:effectLst/>
                <a:uLnTx/>
                <a:uFillTx/>
                <a:latin typeface="Franklin Gothic Book"/>
                <a:cs typeface="Franklin Gothic Book"/>
              </a:rPr>
              <a:t>Use</a:t>
            </a:r>
            <a:r>
              <a:rPr kumimoji="0" sz="1200" b="0" i="0" u="none" strike="noStrike" kern="0" cap="none" spc="-25" normalizeH="0" baseline="0" noProof="0" dirty="0">
                <a:ln>
                  <a:noFill/>
                </a:ln>
                <a:solidFill>
                  <a:srgbClr val="FF0000"/>
                </a:solidFill>
                <a:effectLst/>
                <a:uLnTx/>
                <a:uFillTx/>
                <a:latin typeface="Franklin Gothic Book"/>
                <a:cs typeface="Franklin Gothic Book"/>
              </a:rPr>
              <a:t> </a:t>
            </a:r>
            <a:r>
              <a:rPr kumimoji="0" sz="1200" b="0" i="0" u="none" strike="noStrike" kern="0" cap="none" spc="0" normalizeH="0" baseline="0" noProof="0" dirty="0">
                <a:ln>
                  <a:noFill/>
                </a:ln>
                <a:solidFill>
                  <a:srgbClr val="FF0000"/>
                </a:solidFill>
                <a:effectLst/>
                <a:uLnTx/>
                <a:uFillTx/>
                <a:latin typeface="Franklin Gothic Book"/>
                <a:cs typeface="Franklin Gothic Book"/>
              </a:rPr>
              <a:t>for</a:t>
            </a:r>
            <a:r>
              <a:rPr kumimoji="0" sz="1200" b="0" i="0" u="none" strike="noStrike" kern="0" cap="none" spc="-35" normalizeH="0" baseline="0" noProof="0" dirty="0">
                <a:ln>
                  <a:noFill/>
                </a:ln>
                <a:solidFill>
                  <a:srgbClr val="FF0000"/>
                </a:solidFill>
                <a:effectLst/>
                <a:uLnTx/>
                <a:uFillTx/>
                <a:latin typeface="Franklin Gothic Book"/>
                <a:cs typeface="Franklin Gothic Book"/>
              </a:rPr>
              <a:t> </a:t>
            </a:r>
            <a:r>
              <a:rPr kumimoji="0" sz="1200" b="0" i="0" u="none" strike="noStrike" kern="0" cap="none" spc="-10" normalizeH="0" baseline="0" noProof="0" dirty="0">
                <a:ln>
                  <a:noFill/>
                </a:ln>
                <a:solidFill>
                  <a:srgbClr val="FF0000"/>
                </a:solidFill>
                <a:effectLst/>
                <a:uLnTx/>
                <a:uFillTx/>
                <a:latin typeface="Franklin Gothic Book"/>
                <a:cs typeface="Franklin Gothic Book"/>
              </a:rPr>
              <a:t>Educational </a:t>
            </a:r>
            <a:r>
              <a:rPr kumimoji="0" sz="1200" b="0" i="0" u="none" strike="noStrike" kern="0" cap="none" spc="0" normalizeH="0" baseline="0" noProof="0" dirty="0">
                <a:ln>
                  <a:noFill/>
                </a:ln>
                <a:solidFill>
                  <a:srgbClr val="FF0000"/>
                </a:solidFill>
                <a:effectLst/>
                <a:uLnTx/>
                <a:uFillTx/>
                <a:latin typeface="Franklin Gothic Book"/>
                <a:cs typeface="Franklin Gothic Book"/>
              </a:rPr>
              <a:t>Purposes</a:t>
            </a:r>
            <a:r>
              <a:rPr kumimoji="0" sz="1200" b="0" i="0" u="none" strike="noStrike" kern="0" cap="none" spc="-65" normalizeH="0" baseline="0" noProof="0" dirty="0">
                <a:ln>
                  <a:noFill/>
                </a:ln>
                <a:solidFill>
                  <a:srgbClr val="FF0000"/>
                </a:solidFill>
                <a:effectLst/>
                <a:uLnTx/>
                <a:uFillTx/>
                <a:latin typeface="Franklin Gothic Book"/>
                <a:cs typeface="Franklin Gothic Book"/>
              </a:rPr>
              <a:t> </a:t>
            </a:r>
            <a:r>
              <a:rPr kumimoji="0" sz="1200" b="0" i="0" u="none" strike="noStrike" kern="0" cap="none" spc="-10" normalizeH="0" baseline="0" noProof="0" dirty="0">
                <a:ln>
                  <a:noFill/>
                </a:ln>
                <a:solidFill>
                  <a:srgbClr val="FF0000"/>
                </a:solidFill>
                <a:effectLst/>
                <a:uLnTx/>
                <a:uFillTx/>
                <a:latin typeface="Franklin Gothic Book"/>
                <a:cs typeface="Franklin Gothic Book"/>
              </a:rPr>
              <a:t>claimed</a:t>
            </a:r>
            <a:endParaRPr kumimoji="0" sz="1200" b="0" i="0" u="none" strike="noStrike" kern="0" cap="none" spc="0" normalizeH="0" baseline="0" noProof="0" dirty="0">
              <a:ln>
                <a:noFill/>
              </a:ln>
              <a:solidFill>
                <a:sysClr val="windowText" lastClr="000000"/>
              </a:solidFill>
              <a:effectLst/>
              <a:uLnTx/>
              <a:uFillTx/>
              <a:latin typeface="Franklin Gothic Book"/>
              <a:cs typeface="Franklin Gothic Book"/>
            </a:endParaRPr>
          </a:p>
        </p:txBody>
      </p:sp>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500" dirty="0">
                <a:latin typeface="Arial" panose="020B0604020202020204" pitchFamily="34" charset="0"/>
                <a:cs typeface="Arial" panose="020B0604020202020204" pitchFamily="34" charset="0"/>
              </a:rPr>
              <a:t>DRAKE’S</a:t>
            </a:r>
            <a:r>
              <a:rPr sz="2500" spc="-120" dirty="0">
                <a:latin typeface="Arial" panose="020B0604020202020204" pitchFamily="34" charset="0"/>
                <a:cs typeface="Arial" panose="020B0604020202020204" pitchFamily="34" charset="0"/>
              </a:rPr>
              <a:t> </a:t>
            </a:r>
            <a:r>
              <a:rPr sz="2500" spc="-10" dirty="0">
                <a:latin typeface="Arial" panose="020B0604020202020204" pitchFamily="34" charset="0"/>
                <a:cs typeface="Arial" panose="020B0604020202020204" pitchFamily="34" charset="0"/>
              </a:rPr>
              <a:t>EQUATION</a:t>
            </a:r>
            <a:endParaRPr sz="2500" dirty="0">
              <a:latin typeface="Arial" panose="020B0604020202020204" pitchFamily="34" charset="0"/>
              <a:cs typeface="Arial" panose="020B0604020202020204" pitchFamily="34" charset="0"/>
            </a:endParaRPr>
          </a:p>
          <a:p>
            <a:pPr marL="12700">
              <a:lnSpc>
                <a:spcPct val="100000"/>
              </a:lnSpc>
            </a:pPr>
            <a:r>
              <a:rPr sz="2500" dirty="0">
                <a:latin typeface="Arial" panose="020B0604020202020204" pitchFamily="34" charset="0"/>
                <a:cs typeface="Arial" panose="020B0604020202020204" pitchFamily="34" charset="0"/>
              </a:rPr>
              <a:t>N</a:t>
            </a:r>
            <a:r>
              <a:rPr sz="2500" spc="-20"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a:t>
            </a:r>
            <a:r>
              <a:rPr sz="2500" spc="-1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R</a:t>
            </a:r>
            <a:r>
              <a:rPr sz="2500" spc="-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1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FP</a:t>
            </a:r>
            <a:r>
              <a:rPr sz="2500" spc="-10"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1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NE</a:t>
            </a:r>
            <a:r>
              <a:rPr sz="2500" spc="-1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10"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FL</a:t>
            </a:r>
            <a:r>
              <a:rPr sz="2500" spc="-1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FI</a:t>
            </a:r>
            <a:r>
              <a:rPr sz="2500" spc="-10"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20"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FC</a:t>
            </a:r>
            <a:r>
              <a:rPr sz="2500" spc="-5" dirty="0">
                <a:latin typeface="Arial" panose="020B0604020202020204" pitchFamily="34" charset="0"/>
                <a:cs typeface="Arial" panose="020B0604020202020204" pitchFamily="34" charset="0"/>
              </a:rPr>
              <a:t> </a:t>
            </a:r>
            <a:r>
              <a:rPr sz="2500" dirty="0">
                <a:latin typeface="Arial" panose="020B0604020202020204" pitchFamily="34" charset="0"/>
                <a:cs typeface="Arial" panose="020B0604020202020204" pitchFamily="34" charset="0"/>
              </a:rPr>
              <a:t>X</a:t>
            </a:r>
            <a:r>
              <a:rPr sz="2500" spc="-20" dirty="0">
                <a:latin typeface="Arial" panose="020B0604020202020204" pitchFamily="34" charset="0"/>
                <a:cs typeface="Arial" panose="020B0604020202020204" pitchFamily="34" charset="0"/>
              </a:rPr>
              <a:t> </a:t>
            </a:r>
            <a:r>
              <a:rPr sz="2500" spc="-25" dirty="0">
                <a:latin typeface="Arial" panose="020B0604020202020204" pitchFamily="34" charset="0"/>
                <a:cs typeface="Arial" panose="020B0604020202020204" pitchFamily="34" charset="0"/>
              </a:rPr>
              <a:t>FL</a:t>
            </a:r>
            <a:endParaRPr sz="2500" dirty="0">
              <a:latin typeface="Arial" panose="020B0604020202020204" pitchFamily="34" charset="0"/>
              <a:cs typeface="Arial" panose="020B0604020202020204" pitchFamily="34" charset="0"/>
            </a:endParaRPr>
          </a:p>
        </p:txBody>
      </p:sp>
      <p:sp>
        <p:nvSpPr>
          <p:cNvPr id="6" name="object 6"/>
          <p:cNvSpPr txBox="1"/>
          <p:nvPr/>
        </p:nvSpPr>
        <p:spPr>
          <a:xfrm>
            <a:off x="383540" y="1505581"/>
            <a:ext cx="8448040" cy="4964179"/>
          </a:xfrm>
          <a:prstGeom prst="rect">
            <a:avLst/>
          </a:prstGeom>
        </p:spPr>
        <p:txBody>
          <a:bodyPr vert="horz" wrap="square" lIns="0" tIns="85090" rIns="0" bIns="0" rtlCol="0">
            <a:spAutoFit/>
          </a:bodyPr>
          <a:lstStyle/>
          <a:p>
            <a:pPr marL="12700" marR="0" lvl="0" indent="0" defTabSz="914400" eaLnBrk="1" fontAlgn="auto" latinLnBrk="0" hangingPunct="1">
              <a:lnSpc>
                <a:spcPct val="100000"/>
              </a:lnSpc>
              <a:spcBef>
                <a:spcPts val="670"/>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Wingdings 2"/>
                <a:cs typeface="Wingdings 2"/>
              </a:rPr>
              <a:t></a:t>
            </a:r>
            <a:r>
              <a:rPr kumimoji="0" sz="1650" b="0" i="0" u="none" strike="noStrike" kern="0" cap="none" spc="0" normalizeH="0" baseline="0" noProof="0" dirty="0">
                <a:ln>
                  <a:noFill/>
                </a:ln>
                <a:solidFill>
                  <a:srgbClr val="EFA12D"/>
                </a:solidFill>
                <a:effectLst/>
                <a:uLnTx/>
                <a:uFillTx/>
                <a:latin typeface="Times New Roman"/>
                <a:cs typeface="Times New Roman"/>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number</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alien</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civilizations</a:t>
            </a:r>
            <a:r>
              <a:rPr kumimoji="0" sz="24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(i.e.,</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across</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Milky</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Way</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80"/>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number</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stars</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(i.e.,</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through</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our</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galaxy</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75"/>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fp</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Fraction</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stars</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with</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planets</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75"/>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ne</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number</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planets</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where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life</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as</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know</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it</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can</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exist</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80"/>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those</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planets</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where</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life</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arises</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75"/>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fi</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those</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planets</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where</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intelligence</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develops</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580"/>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fc</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those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societies</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that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develop</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electromagnetic</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science</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55600" marR="5080" lvl="0" indent="-342900" defTabSz="914400" eaLnBrk="1" fontAlgn="auto" latinLnBrk="0" hangingPunct="1">
              <a:lnSpc>
                <a:spcPct val="100000"/>
              </a:lnSpc>
              <a:spcBef>
                <a:spcPts val="575"/>
              </a:spcBef>
              <a:spcAft>
                <a:spcPts val="0"/>
              </a:spcAft>
              <a:buClrTx/>
              <a:buSzTx/>
              <a:buFontTx/>
              <a:buNone/>
              <a:tabLst>
                <a:tab pos="354965" algn="l"/>
              </a:tabLst>
              <a:defRPr/>
            </a:pPr>
            <a:r>
              <a:rPr kumimoji="0" sz="1650" b="0" i="0" u="none" strike="noStrike" kern="0" cap="none" spc="-5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societies</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emit</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electromagnetic</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signals</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into</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space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long</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time</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0"/>
              </a:spcBef>
              <a:spcAft>
                <a:spcPts val="0"/>
              </a:spcAft>
              <a:buClrTx/>
              <a:buSzTx/>
              <a:buFontTx/>
              <a:buNone/>
              <a:tabLst>
                <a:tab pos="844550" algn="l"/>
              </a:tabLst>
              <a:defRPr/>
            </a:pPr>
            <a:r>
              <a:rPr kumimoji="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Note:</a:t>
            </a:r>
            <a:r>
              <a:rPr kumimoji="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Dr.</a:t>
            </a:r>
            <a:r>
              <a:rPr kumimoji="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Drake</a:t>
            </a:r>
            <a:r>
              <a:rPr kumimoji="0" lang="en-US"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(1930-2022) was a professor at UC Santa Cruz</a:t>
            </a:r>
            <a:r>
              <a:rPr kumimoji="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a:t>
            </a:r>
            <a:endParaRPr kumimoji="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9"/>
            </a:xfrm>
            <a:prstGeom prst="rect">
              <a:avLst/>
            </a:prstGeom>
          </p:spPr>
        </p:pic>
        <p:pic>
          <p:nvPicPr>
            <p:cNvPr id="4" name="object 4"/>
            <p:cNvPicPr/>
            <p:nvPr/>
          </p:nvPicPr>
          <p:blipFill>
            <a:blip r:embed="rId3" cstate="print"/>
            <a:stretch>
              <a:fillRect/>
            </a:stretch>
          </p:blipFill>
          <p:spPr>
            <a:xfrm>
              <a:off x="515112" y="1046988"/>
              <a:ext cx="8628888" cy="10667"/>
            </a:xfrm>
            <a:prstGeom prst="rect">
              <a:avLst/>
            </a:prstGeom>
          </p:spPr>
        </p:pic>
        <p:pic>
          <p:nvPicPr>
            <p:cNvPr id="5" name="object 5"/>
            <p:cNvPicPr/>
            <p:nvPr/>
          </p:nvPicPr>
          <p:blipFill>
            <a:blip r:embed="rId3" cstate="print"/>
            <a:stretch>
              <a:fillRect/>
            </a:stretch>
          </p:blipFill>
          <p:spPr>
            <a:xfrm>
              <a:off x="515112" y="1046988"/>
              <a:ext cx="8628888" cy="10667"/>
            </a:xfrm>
            <a:prstGeom prst="rect">
              <a:avLst/>
            </a:prstGeom>
          </p:spPr>
        </p:pic>
        <p:pic>
          <p:nvPicPr>
            <p:cNvPr id="6" name="object 6"/>
            <p:cNvPicPr/>
            <p:nvPr/>
          </p:nvPicPr>
          <p:blipFill>
            <a:blip r:embed="rId3" cstate="print"/>
            <a:stretch>
              <a:fillRect/>
            </a:stretch>
          </p:blipFill>
          <p:spPr>
            <a:xfrm>
              <a:off x="515112" y="1053083"/>
              <a:ext cx="8628888" cy="12191"/>
            </a:xfrm>
            <a:prstGeom prst="rect">
              <a:avLst/>
            </a:prstGeom>
          </p:spPr>
        </p:pic>
      </p:grpSp>
      <p:pic>
        <p:nvPicPr>
          <p:cNvPr id="7" name="object 7"/>
          <p:cNvPicPr/>
          <p:nvPr/>
        </p:nvPicPr>
        <p:blipFill>
          <a:blip r:embed="rId4" cstate="print"/>
          <a:stretch>
            <a:fillRect/>
          </a:stretch>
        </p:blipFill>
        <p:spPr>
          <a:xfrm>
            <a:off x="144779" y="1019555"/>
            <a:ext cx="8353806" cy="477774"/>
          </a:xfrm>
          <a:prstGeom prst="rect">
            <a:avLst/>
          </a:prstGeom>
        </p:spPr>
      </p:pic>
      <p:sp>
        <p:nvSpPr>
          <p:cNvPr id="8" name="object 8"/>
          <p:cNvSpPr txBox="1"/>
          <p:nvPr/>
        </p:nvSpPr>
        <p:spPr>
          <a:xfrm>
            <a:off x="383540" y="607821"/>
            <a:ext cx="8195309" cy="548111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DRAKE’S</a:t>
            </a:r>
            <a:r>
              <a:rPr kumimoji="0" sz="3200" b="0" i="0" u="none" strike="noStrike" kern="0" cap="none" spc="-9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EQUATION</a:t>
            </a:r>
            <a:r>
              <a:rPr kumimoji="0" sz="3200" b="0" i="0" u="none" strike="noStrike" kern="0" cap="none" spc="-10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AS</a:t>
            </a:r>
            <a:r>
              <a:rPr kumimoji="0" sz="3200" b="0" i="0" u="none" strike="noStrike" kern="0" cap="none" spc="-8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HAVEN’T</a:t>
            </a:r>
            <a:r>
              <a:rPr kumimoji="0" sz="3200" b="0" i="0" u="none" strike="noStrike" kern="0" cap="none" spc="-9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SEEN</a:t>
            </a:r>
            <a:r>
              <a:rPr kumimoji="0" sz="3200" b="0" i="0" u="none" strike="noStrike" kern="0" cap="none" spc="-10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IT</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145"/>
              </a:spcBef>
              <a:spcAft>
                <a:spcPts val="0"/>
              </a:spcAft>
              <a:buClrTx/>
              <a:buSzTx/>
              <a:buFontTx/>
              <a:buNone/>
              <a:tabLst/>
              <a:defRPr/>
            </a:pPr>
            <a:endParaRPr kumimoji="0" sz="3200" b="0" i="0" u="none" strike="noStrike" kern="0" cap="none" spc="0" normalizeH="0" baseline="0" noProof="0" dirty="0">
              <a:ln>
                <a:noFill/>
              </a:ln>
              <a:solidFill>
                <a:sysClr val="windowText" lastClr="000000"/>
              </a:solidFill>
              <a:effectLst/>
              <a:uLnTx/>
              <a:uFillTx/>
              <a:latin typeface="Franklin Gothic Medium"/>
              <a:cs typeface="Franklin Gothic Medium"/>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30" normalizeH="0" baseline="0" noProof="0" dirty="0">
                <a:ln>
                  <a:noFill/>
                </a:ln>
                <a:solidFill>
                  <a:srgbClr val="EFA12D"/>
                </a:solidFill>
                <a:effectLst/>
                <a:uLnTx/>
                <a:uFillTx/>
                <a:latin typeface="Times New Roman"/>
                <a:cs typeface="Times New Roman"/>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R</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1750"/>
              </a:spcBef>
              <a:spcAft>
                <a:spcPts val="0"/>
              </a:spcAft>
              <a:buClrTx/>
              <a:buSzTx/>
              <a:buFontTx/>
              <a:buNone/>
              <a:tabLst/>
              <a:defRPr/>
            </a:pP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5080" lvl="0" indent="0" defTabSz="914400" eaLnBrk="1" fontAlgn="auto" latinLnBrk="0" hangingPunct="1">
              <a:lnSpc>
                <a:spcPct val="100000"/>
              </a:lnSpc>
              <a:spcBef>
                <a:spcPts val="0"/>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generic</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relationship</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between</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through</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and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across</a:t>
            </a:r>
            <a:r>
              <a:rPr kumimoji="0" sz="32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variable</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where:</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3129280" lvl="0" indent="0" defTabSz="914400" eaLnBrk="1" fontAlgn="auto" latinLnBrk="0" hangingPunct="1">
              <a:lnSpc>
                <a:spcPct val="120000"/>
              </a:lnSpc>
              <a:spcBef>
                <a:spcPts val="5"/>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lang="en-US" sz="3200" kern="0" spc="-45" dirty="0">
                <a:solidFill>
                  <a:srgbClr val="4E3A2F"/>
                </a:solidFill>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generic</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across</a:t>
            </a:r>
            <a:r>
              <a:rPr kumimoji="0" lang="en-US"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variable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lang="en-US" sz="3200" kern="0" dirty="0">
                <a:solidFill>
                  <a:srgbClr val="4E3A2F"/>
                </a:solidFill>
                <a:latin typeface="Arial" panose="020B0604020202020204" pitchFamily="34" charset="0"/>
                <a:cs typeface="Arial" panose="020B0604020202020204" pitchFamily="34" charset="0"/>
              </a:rPr>
              <a:t>I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generic</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through</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variable</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constant</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proportionality</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9"/>
            </a:xfrm>
            <a:prstGeom prst="rect">
              <a:avLst/>
            </a:prstGeom>
          </p:spPr>
        </p:pic>
        <p:pic>
          <p:nvPicPr>
            <p:cNvPr id="4" name="object 4"/>
            <p:cNvPicPr/>
            <p:nvPr/>
          </p:nvPicPr>
          <p:blipFill>
            <a:blip r:embed="rId3" cstate="print"/>
            <a:stretch>
              <a:fillRect/>
            </a:stretch>
          </p:blipFill>
          <p:spPr>
            <a:xfrm>
              <a:off x="515112" y="1046988"/>
              <a:ext cx="8628888" cy="10667"/>
            </a:xfrm>
            <a:prstGeom prst="rect">
              <a:avLst/>
            </a:prstGeom>
          </p:spPr>
        </p:pic>
        <p:pic>
          <p:nvPicPr>
            <p:cNvPr id="5" name="object 5"/>
            <p:cNvPicPr/>
            <p:nvPr/>
          </p:nvPicPr>
          <p:blipFill>
            <a:blip r:embed="rId3" cstate="print"/>
            <a:stretch>
              <a:fillRect/>
            </a:stretch>
          </p:blipFill>
          <p:spPr>
            <a:xfrm>
              <a:off x="515112" y="1046988"/>
              <a:ext cx="8628888" cy="10667"/>
            </a:xfrm>
            <a:prstGeom prst="rect">
              <a:avLst/>
            </a:prstGeom>
          </p:spPr>
        </p:pic>
        <p:pic>
          <p:nvPicPr>
            <p:cNvPr id="6" name="object 6"/>
            <p:cNvPicPr/>
            <p:nvPr/>
          </p:nvPicPr>
          <p:blipFill>
            <a:blip r:embed="rId3" cstate="print"/>
            <a:stretch>
              <a:fillRect/>
            </a:stretch>
          </p:blipFill>
          <p:spPr>
            <a:xfrm>
              <a:off x="515112" y="1053083"/>
              <a:ext cx="8628888" cy="12191"/>
            </a:xfrm>
            <a:prstGeom prst="rect">
              <a:avLst/>
            </a:prstGeom>
          </p:spPr>
        </p:pic>
      </p:grpSp>
      <p:pic>
        <p:nvPicPr>
          <p:cNvPr id="7" name="object 7"/>
          <p:cNvPicPr/>
          <p:nvPr/>
        </p:nvPicPr>
        <p:blipFill>
          <a:blip r:embed="rId4" cstate="print"/>
          <a:stretch>
            <a:fillRect/>
          </a:stretch>
        </p:blipFill>
        <p:spPr>
          <a:xfrm>
            <a:off x="112776" y="1036332"/>
            <a:ext cx="5260086" cy="538721"/>
          </a:xfrm>
          <a:prstGeom prst="rect">
            <a:avLst/>
          </a:prstGeom>
        </p:spPr>
      </p:pic>
      <p:sp>
        <p:nvSpPr>
          <p:cNvPr id="8" name="object 8"/>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0" dirty="0">
                <a:latin typeface="Arial" panose="020B0604020202020204" pitchFamily="34" charset="0"/>
                <a:cs typeface="Arial" panose="020B0604020202020204" pitchFamily="34" charset="0"/>
              </a:rPr>
              <a:t>ACROSS</a:t>
            </a:r>
            <a:r>
              <a:rPr spc="-13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AND</a:t>
            </a:r>
            <a:r>
              <a:rPr spc="-13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THROUGH</a:t>
            </a:r>
          </a:p>
        </p:txBody>
      </p:sp>
      <p:pic>
        <p:nvPicPr>
          <p:cNvPr id="9" name="object 9"/>
          <p:cNvPicPr/>
          <p:nvPr/>
        </p:nvPicPr>
        <p:blipFill>
          <a:blip r:embed="rId5" cstate="print"/>
          <a:stretch>
            <a:fillRect/>
          </a:stretch>
        </p:blipFill>
        <p:spPr>
          <a:xfrm>
            <a:off x="2028444" y="2514600"/>
            <a:ext cx="5087111" cy="1485900"/>
          </a:xfrm>
          <a:prstGeom prst="rect">
            <a:avLst/>
          </a:prstGeom>
        </p:spPr>
      </p:pic>
      <p:pic>
        <p:nvPicPr>
          <p:cNvPr id="10" name="object 10"/>
          <p:cNvPicPr/>
          <p:nvPr/>
        </p:nvPicPr>
        <p:blipFill>
          <a:blip r:embed="rId6" cstate="print"/>
          <a:stretch>
            <a:fillRect/>
          </a:stretch>
        </p:blipFill>
        <p:spPr>
          <a:xfrm>
            <a:off x="1719072" y="4495800"/>
            <a:ext cx="5705856" cy="1514856"/>
          </a:xfrm>
          <a:prstGeom prst="rect">
            <a:avLst/>
          </a:prstGeom>
        </p:spPr>
      </p:pic>
    </p:spTree>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7585709"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THROUGH</a:t>
            </a:r>
            <a:r>
              <a:rPr spc="-1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AND</a:t>
            </a:r>
            <a:r>
              <a:rPr spc="-12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ACROSS</a:t>
            </a:r>
            <a:r>
              <a:rPr spc="-12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VARIABLES</a:t>
            </a:r>
          </a:p>
        </p:txBody>
      </p:sp>
      <p:sp>
        <p:nvSpPr>
          <p:cNvPr id="4" name="object 4"/>
          <p:cNvSpPr txBox="1">
            <a:spLocks noGrp="1"/>
          </p:cNvSpPr>
          <p:nvPr>
            <p:ph type="body" idx="1"/>
          </p:nvPr>
        </p:nvSpPr>
        <p:spPr>
          <a:xfrm>
            <a:off x="383540" y="1475861"/>
            <a:ext cx="8305800" cy="3765856"/>
          </a:xfrm>
          <a:prstGeom prst="rect">
            <a:avLst/>
          </a:prstGeom>
        </p:spPr>
        <p:txBody>
          <a:bodyPr vert="horz" wrap="square" lIns="0" tIns="112476" rIns="0" bIns="0" rtlCol="0">
            <a:spAutoFit/>
          </a:bodyPr>
          <a:lstStyle/>
          <a:p>
            <a:pPr marL="355600" marR="1109345" indent="-342900">
              <a:lnSpc>
                <a:spcPct val="100000"/>
              </a:lnSpc>
              <a:spcBef>
                <a:spcPts val="105"/>
              </a:spcBef>
            </a:pPr>
            <a:r>
              <a:rPr sz="2250" dirty="0">
                <a:solidFill>
                  <a:srgbClr val="EFA12D"/>
                </a:solidFill>
                <a:latin typeface="Wingdings 2"/>
                <a:cs typeface="Wingdings 2"/>
              </a:rPr>
              <a:t></a:t>
            </a:r>
            <a:r>
              <a:rPr sz="2250" spc="90" dirty="0">
                <a:solidFill>
                  <a:srgbClr val="EFA12D"/>
                </a:solidFill>
                <a:latin typeface="Times New Roman"/>
                <a:cs typeface="Times New Roman"/>
              </a:rPr>
              <a:t> </a:t>
            </a:r>
            <a:r>
              <a:rPr dirty="0">
                <a:latin typeface="Arial" panose="020B0604020202020204" pitchFamily="34" charset="0"/>
                <a:cs typeface="Arial" panose="020B0604020202020204" pitchFamily="34" charset="0"/>
              </a:rPr>
              <a:t>Through</a:t>
            </a:r>
            <a:r>
              <a:rPr spc="-7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variable</a:t>
            </a:r>
            <a:r>
              <a:rPr spc="-6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has</a:t>
            </a:r>
            <a:r>
              <a:rPr spc="-6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value</a:t>
            </a:r>
            <a:r>
              <a:rPr spc="-5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transmitted </a:t>
            </a:r>
            <a:r>
              <a:rPr dirty="0">
                <a:latin typeface="Arial" panose="020B0604020202020204" pitchFamily="34" charset="0"/>
                <a:cs typeface="Arial" panose="020B0604020202020204" pitchFamily="34" charset="0"/>
              </a:rPr>
              <a:t>through</a:t>
            </a:r>
            <a:r>
              <a:rPr spc="-5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a:t>
            </a:r>
            <a:r>
              <a:rPr spc="-2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element</a:t>
            </a:r>
            <a:endParaRPr sz="2250" dirty="0">
              <a:latin typeface="Arial" panose="020B0604020202020204" pitchFamily="34" charset="0"/>
              <a:cs typeface="Arial" panose="020B0604020202020204" pitchFamily="34" charset="0"/>
            </a:endParaRPr>
          </a:p>
          <a:p>
            <a:pPr marL="355600" marR="379095" indent="-342900">
              <a:lnSpc>
                <a:spcPct val="100000"/>
              </a:lnSpc>
              <a:spcBef>
                <a:spcPts val="770"/>
              </a:spcBef>
            </a:pPr>
            <a:r>
              <a:rPr sz="2250" dirty="0">
                <a:solidFill>
                  <a:srgbClr val="EFA12D"/>
                </a:solidFill>
                <a:latin typeface="Arial" panose="020B0604020202020204" pitchFamily="34" charset="0"/>
                <a:cs typeface="Arial" panose="020B0604020202020204" pitchFamily="34" charset="0"/>
              </a:rPr>
              <a:t></a:t>
            </a:r>
            <a:r>
              <a:rPr sz="2250" spc="85" dirty="0">
                <a:solidFill>
                  <a:srgbClr val="EFA12D"/>
                </a:solidFill>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Across</a:t>
            </a:r>
            <a:r>
              <a:rPr spc="-10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variable</a:t>
            </a:r>
            <a:r>
              <a:rPr spc="-6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value</a:t>
            </a:r>
            <a:r>
              <a:rPr spc="-7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spc="-6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determined</a:t>
            </a:r>
            <a:r>
              <a:rPr spc="-8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by </a:t>
            </a:r>
            <a:r>
              <a:rPr dirty="0">
                <a:latin typeface="Arial" panose="020B0604020202020204" pitchFamily="34" charset="0"/>
                <a:cs typeface="Arial" panose="020B0604020202020204" pitchFamily="34" charset="0"/>
              </a:rPr>
              <a:t>measuring</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spc="-2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difference</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of</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the</a:t>
            </a:r>
            <a:r>
              <a:rPr spc="-2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values</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at</a:t>
            </a:r>
            <a:r>
              <a:rPr spc="-4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two </a:t>
            </a:r>
            <a:r>
              <a:rPr dirty="0">
                <a:latin typeface="Arial" panose="020B0604020202020204" pitchFamily="34" charset="0"/>
                <a:cs typeface="Arial" panose="020B0604020202020204" pitchFamily="34" charset="0"/>
              </a:rPr>
              <a:t>extreme</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points</a:t>
            </a:r>
            <a:r>
              <a:rPr spc="-4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of</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a:t>
            </a:r>
            <a:r>
              <a:rPr spc="-3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element</a:t>
            </a:r>
            <a:endParaRPr sz="2250" dirty="0">
              <a:latin typeface="Arial" panose="020B0604020202020204" pitchFamily="34" charset="0"/>
              <a:cs typeface="Arial" panose="020B0604020202020204" pitchFamily="34" charset="0"/>
            </a:endParaRPr>
          </a:p>
          <a:p>
            <a:pPr marL="355600" marR="5080" indent="-342900">
              <a:lnSpc>
                <a:spcPct val="100000"/>
              </a:lnSpc>
              <a:spcBef>
                <a:spcPts val="770"/>
              </a:spcBef>
            </a:pPr>
            <a:r>
              <a:rPr sz="2250" dirty="0">
                <a:solidFill>
                  <a:srgbClr val="EFA12D"/>
                </a:solidFill>
                <a:latin typeface="Arial" panose="020B0604020202020204" pitchFamily="34" charset="0"/>
                <a:cs typeface="Arial" panose="020B0604020202020204" pitchFamily="34" charset="0"/>
              </a:rPr>
              <a:t></a:t>
            </a:r>
            <a:r>
              <a:rPr sz="2250" spc="90" dirty="0">
                <a:solidFill>
                  <a:srgbClr val="EFA12D"/>
                </a:solidFill>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Through</a:t>
            </a:r>
            <a:r>
              <a:rPr spc="-8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and</a:t>
            </a:r>
            <a:r>
              <a:rPr spc="-7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Across</a:t>
            </a:r>
            <a:r>
              <a:rPr spc="-8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variables</a:t>
            </a:r>
            <a:r>
              <a:rPr spc="-7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are</a:t>
            </a:r>
            <a:r>
              <a:rPr spc="-7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related</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by</a:t>
            </a:r>
            <a:r>
              <a:rPr spc="-55"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a </a:t>
            </a:r>
            <a:r>
              <a:rPr dirty="0">
                <a:latin typeface="Arial" panose="020B0604020202020204" pitchFamily="34" charset="0"/>
                <a:cs typeface="Arial" panose="020B0604020202020204" pitchFamily="34" charset="0"/>
              </a:rPr>
              <a:t>Constant</a:t>
            </a:r>
            <a:r>
              <a:rPr spc="-3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of</a:t>
            </a:r>
            <a:r>
              <a:rPr spc="-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Proportionality</a:t>
            </a:r>
            <a:endParaRPr sz="2250" dirty="0">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6464046"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EXAMPLES</a:t>
            </a:r>
            <a:r>
              <a:rPr spc="-10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FROM</a:t>
            </a:r>
            <a:r>
              <a:rPr spc="-1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“REAL</a:t>
            </a:r>
            <a:r>
              <a:rPr spc="-13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LIFE”</a:t>
            </a:r>
          </a:p>
        </p:txBody>
      </p:sp>
      <p:sp>
        <p:nvSpPr>
          <p:cNvPr id="4" name="object 4"/>
          <p:cNvSpPr txBox="1"/>
          <p:nvPr/>
        </p:nvSpPr>
        <p:spPr>
          <a:xfrm>
            <a:off x="383540" y="1473756"/>
            <a:ext cx="8075930" cy="4696157"/>
          </a:xfrm>
          <a:prstGeom prst="rect">
            <a:avLst/>
          </a:prstGeom>
        </p:spPr>
        <p:txBody>
          <a:bodyPr vert="horz" wrap="square" lIns="0" tIns="114300" rIns="0" bIns="0" rtlCol="0">
            <a:spAutoFit/>
          </a:bodyPr>
          <a:lstStyle/>
          <a:p>
            <a:pPr marL="12700" marR="0" lvl="0" indent="0" defTabSz="914400" eaLnBrk="1" fontAlgn="auto" latinLnBrk="0" hangingPunct="1">
              <a:lnSpc>
                <a:spcPct val="100000"/>
              </a:lnSpc>
              <a:spcBef>
                <a:spcPts val="90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14" normalizeH="0" baseline="0" noProof="0" dirty="0">
                <a:ln>
                  <a:noFill/>
                </a:ln>
                <a:solidFill>
                  <a:srgbClr val="EFA12D"/>
                </a:solidFill>
                <a:effectLst/>
                <a:uLnTx/>
                <a:uFillTx/>
                <a:latin typeface="Times New Roman"/>
                <a:cs typeface="Times New Roman"/>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Pressure</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equals</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density</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times</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height</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00"/>
              </a:spcBef>
              <a:spcAft>
                <a:spcPts val="0"/>
              </a:spcAft>
              <a:buClrTx/>
              <a:buSzTx/>
              <a:buFontTx/>
              <a:buNone/>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34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D</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575"/>
              </a:spcBef>
              <a:spcAft>
                <a:spcPts val="0"/>
              </a:spcAft>
              <a:buClrTx/>
              <a:buSzTx/>
              <a:buFontTx/>
              <a:buNone/>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30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Water</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pressure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increases</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deeper</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go</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65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35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Force</a:t>
            </a:r>
            <a:r>
              <a:rPr kumimoji="0" sz="28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equals</a:t>
            </a:r>
            <a:r>
              <a:rPr kumimoji="0" sz="28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displacement</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times</a:t>
            </a:r>
            <a:r>
              <a:rPr kumimoji="0" sz="2800" b="0" i="0" u="none" strike="noStrike" kern="0" cap="none" spc="-8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800" b="0" i="0" u="none" strike="noStrike" kern="0" cap="none" spc="-8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constant</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595"/>
              </a:spcBef>
              <a:spcAft>
                <a:spcPts val="0"/>
              </a:spcAft>
              <a:buClrTx/>
              <a:buSzTx/>
              <a:buFontTx/>
              <a:buNone/>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33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K</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X</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756285" marR="5080" lvl="0" indent="-287020" defTabSz="914400" eaLnBrk="1" fontAlgn="auto" latinLnBrk="0" hangingPunct="1">
              <a:lnSpc>
                <a:spcPct val="100000"/>
              </a:lnSpc>
              <a:spcBef>
                <a:spcPts val="580"/>
              </a:spcBef>
              <a:spcAft>
                <a:spcPts val="0"/>
              </a:spcAft>
              <a:buClrTx/>
              <a:buSzTx/>
              <a:buFontTx/>
              <a:buNone/>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30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Amount</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force</a:t>
            </a:r>
            <a:r>
              <a:rPr kumimoji="0" sz="24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required</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to</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stretch</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spring</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4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constant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times</a:t>
            </a:r>
            <a:r>
              <a:rPr kumimoji="0" sz="24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amount</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a:t>
            </a:r>
            <a:r>
              <a:rPr kumimoji="0" sz="24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stretch</a:t>
            </a:r>
            <a:r>
              <a:rPr kumimoji="0" sz="24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it</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65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36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Force</a:t>
            </a:r>
            <a:r>
              <a:rPr kumimoji="0" sz="28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equals</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mass</a:t>
            </a:r>
            <a:r>
              <a:rPr kumimoji="0" sz="2800" b="0" i="0" u="none" strike="noStrike" kern="0" cap="none" spc="-8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times</a:t>
            </a:r>
            <a:r>
              <a:rPr kumimoji="0" sz="2800" b="0" i="0" u="none" strike="noStrike" kern="0" cap="none" spc="-8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acceleration</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595"/>
              </a:spcBef>
              <a:spcAft>
                <a:spcPts val="0"/>
              </a:spcAft>
              <a:buClrTx/>
              <a:buSzTx/>
              <a:buFontTx/>
              <a:buNone/>
              <a:tabLst>
                <a:tab pos="1642745" algn="l"/>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34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4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M</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A</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575"/>
              </a:spcBef>
              <a:spcAft>
                <a:spcPts val="0"/>
              </a:spcAft>
              <a:buClrTx/>
              <a:buSzTx/>
              <a:buFontTx/>
              <a:buNone/>
              <a:tabLst/>
              <a:defRPr/>
            </a:pPr>
            <a:r>
              <a:rPr kumimoji="0" sz="16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650" b="0" i="0" u="none" strike="noStrike" kern="0" cap="none" spc="28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Pulling</a:t>
            </a:r>
            <a:r>
              <a:rPr kumimoji="0" sz="24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“G’s”</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when</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accelerate</a:t>
            </a:r>
            <a:r>
              <a:rPr kumimoji="0" sz="24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your</a:t>
            </a:r>
            <a:r>
              <a:rPr kumimoji="0" sz="24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car</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2776" y="1036332"/>
            <a:ext cx="6007100" cy="539115"/>
            <a:chOff x="112776" y="1036332"/>
            <a:chExt cx="6007100" cy="539115"/>
          </a:xfrm>
        </p:grpSpPr>
        <p:pic>
          <p:nvPicPr>
            <p:cNvPr id="3" name="object 3"/>
            <p:cNvPicPr/>
            <p:nvPr/>
          </p:nvPicPr>
          <p:blipFill>
            <a:blip r:embed="rId2" cstate="print"/>
            <a:stretch>
              <a:fillRect/>
            </a:stretch>
          </p:blipFill>
          <p:spPr>
            <a:xfrm>
              <a:off x="112776" y="1036332"/>
              <a:ext cx="3583686" cy="538721"/>
            </a:xfrm>
            <a:prstGeom prst="rect">
              <a:avLst/>
            </a:prstGeom>
          </p:spPr>
        </p:pic>
        <p:pic>
          <p:nvPicPr>
            <p:cNvPr id="4" name="object 4"/>
            <p:cNvPicPr/>
            <p:nvPr/>
          </p:nvPicPr>
          <p:blipFill>
            <a:blip r:embed="rId3" cstate="print"/>
            <a:stretch>
              <a:fillRect/>
            </a:stretch>
          </p:blipFill>
          <p:spPr>
            <a:xfrm>
              <a:off x="3131820" y="1036332"/>
              <a:ext cx="2987802" cy="538721"/>
            </a:xfrm>
            <a:prstGeom prst="rect">
              <a:avLst/>
            </a:prstGeom>
          </p:spPr>
        </p:pic>
      </p:grpSp>
      <p:sp>
        <p:nvSpPr>
          <p:cNvPr id="5" name="object 5"/>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A</a:t>
            </a:r>
            <a:r>
              <a:rPr spc="-114"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LITTLE</a:t>
            </a:r>
            <a:r>
              <a:rPr spc="-9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MATH</a:t>
            </a:r>
            <a:r>
              <a:rPr spc="-10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RAZAMATAZ</a:t>
            </a:r>
          </a:p>
        </p:txBody>
      </p:sp>
      <p:sp>
        <p:nvSpPr>
          <p:cNvPr id="6" name="object 6"/>
          <p:cNvSpPr txBox="1"/>
          <p:nvPr/>
        </p:nvSpPr>
        <p:spPr>
          <a:xfrm>
            <a:off x="383540" y="1475861"/>
            <a:ext cx="7573009" cy="4966103"/>
          </a:xfrm>
          <a:prstGeom prst="rect">
            <a:avLst/>
          </a:prstGeom>
        </p:spPr>
        <p:txBody>
          <a:bodyPr vert="horz" wrap="square" lIns="0" tIns="112395" rIns="0" bIns="0" rtlCol="0">
            <a:spAutoFit/>
          </a:bodyPr>
          <a:lstStyle/>
          <a:p>
            <a:pPr marL="0" marR="1858645" lvl="0" indent="0" algn="ctr" defTabSz="914400" eaLnBrk="1" fontAlgn="auto" latinLnBrk="0" hangingPunct="1">
              <a:lnSpc>
                <a:spcPct val="100000"/>
              </a:lnSpc>
              <a:spcBef>
                <a:spcPts val="885"/>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3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fp</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ne</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fi</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fc</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fl</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1958339" lvl="0" indent="0" algn="ctr" defTabSz="914400" eaLnBrk="1" fontAlgn="auto" latinLnBrk="0" hangingPunct="1">
              <a:lnSpc>
                <a:spcPct val="100000"/>
              </a:lnSpc>
              <a:spcBef>
                <a:spcPts val="680"/>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Let</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across</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variable</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70"/>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Let</a:t>
            </a:r>
            <a:r>
              <a:rPr kumimoji="0" sz="28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a:t>
            </a:r>
            <a:r>
              <a:rPr kumimoji="0" lang="en-US"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through</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variable</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7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1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Let</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proportionality</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constant</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be</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927100" marR="0" lvl="0" indent="0" defTabSz="914400" eaLnBrk="1" fontAlgn="auto" latinLnBrk="0" hangingPunct="1">
              <a:lnSpc>
                <a:spcPct val="100000"/>
              </a:lnSpc>
              <a:spcBef>
                <a:spcPts val="765"/>
              </a:spcBef>
              <a:spcAft>
                <a:spcPts val="0"/>
              </a:spcAft>
              <a:buClrTx/>
              <a:buSzTx/>
              <a:buFontTx/>
              <a:buNone/>
              <a:tabLst/>
              <a:defRPr/>
            </a:pP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fp</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ne</a:t>
            </a:r>
            <a:r>
              <a:rPr kumimoji="0" sz="32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fi</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fc</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fl</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R</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4"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Substituting:</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7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2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a:t>
            </a:r>
            <a:r>
              <a:rPr kumimoji="0" sz="2800" b="0" i="0" u="none" strike="noStrike" kern="0" cap="none" spc="-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R</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55600" marR="5080" lvl="0" indent="-342900" defTabSz="914400" eaLnBrk="1" fontAlgn="auto" latinLnBrk="0" hangingPunct="1">
              <a:lnSpc>
                <a:spcPct val="100000"/>
              </a:lnSpc>
              <a:spcBef>
                <a:spcPts val="765"/>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4"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point</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is...just</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see</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what</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we</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can</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do</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with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simple</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math</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3309366" cy="538721"/>
          </a:xfrm>
          <a:prstGeom prst="rect">
            <a:avLst/>
          </a:prstGeom>
        </p:spPr>
      </p:pic>
      <p:sp>
        <p:nvSpPr>
          <p:cNvPr id="3" name="object 3"/>
          <p:cNvSpPr txBox="1">
            <a:spLocks noGrp="1"/>
          </p:cNvSpPr>
          <p:nvPr>
            <p:ph type="title"/>
          </p:nvPr>
        </p:nvSpPr>
        <p:spPr>
          <a:xfrm>
            <a:off x="383540" y="575817"/>
            <a:ext cx="4188460" cy="566822"/>
          </a:xfrm>
          <a:prstGeom prst="rect">
            <a:avLst/>
          </a:prstGeom>
        </p:spPr>
        <p:txBody>
          <a:bodyPr vert="horz" wrap="square" lIns="0" tIns="12700"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SIMPLE</a:t>
            </a:r>
            <a:r>
              <a:rPr spc="-105"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MATH</a:t>
            </a:r>
          </a:p>
        </p:txBody>
      </p:sp>
      <p:sp>
        <p:nvSpPr>
          <p:cNvPr id="4" name="object 4"/>
          <p:cNvSpPr txBox="1"/>
          <p:nvPr/>
        </p:nvSpPr>
        <p:spPr>
          <a:xfrm>
            <a:off x="383540" y="1477810"/>
            <a:ext cx="7493634" cy="4564069"/>
          </a:xfrm>
          <a:prstGeom prst="rect">
            <a:avLst/>
          </a:prstGeom>
        </p:spPr>
        <p:txBody>
          <a:bodyPr vert="horz" wrap="square" lIns="0" tIns="110489" rIns="0" bIns="0" rtlCol="0">
            <a:spAutoFit/>
          </a:bodyPr>
          <a:lstStyle/>
          <a:p>
            <a:pPr marL="12700" marR="0" lvl="0" indent="0" defTabSz="914400" eaLnBrk="1" fontAlgn="auto" latinLnBrk="0" hangingPunct="1">
              <a:lnSpc>
                <a:spcPct val="100000"/>
              </a:lnSpc>
              <a:spcBef>
                <a:spcPts val="869"/>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14" normalizeH="0" baseline="0" noProof="0" dirty="0">
                <a:ln>
                  <a:noFill/>
                </a:ln>
                <a:solidFill>
                  <a:srgbClr val="EFA12D"/>
                </a:solidFill>
                <a:effectLst/>
                <a:uLnTx/>
                <a:uFillTx/>
                <a:latin typeface="Times New Roman"/>
                <a:cs typeface="Times New Roman"/>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E=IR</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4"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I=E/R</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4"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R=E/I</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65"/>
              </a:spcBef>
              <a:spcAft>
                <a:spcPts val="0"/>
              </a:spcAft>
              <a:buClrTx/>
              <a:buSzTx/>
              <a:buFontTx/>
              <a:buNone/>
              <a:tabLst>
                <a:tab pos="1789430" algn="l"/>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3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 =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E*I</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	or</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product</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through</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and</a:t>
            </a:r>
            <a:r>
              <a:rPr kumimoji="0" lang="en-US"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across</a:t>
            </a:r>
            <a:r>
              <a:rPr kumimoji="0" sz="3200" b="0" i="0" u="none" strike="noStrike" kern="0" cap="none" spc="-9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“power”</a:t>
            </a:r>
            <a:r>
              <a:rPr kumimoji="0" sz="3200" b="0" i="0" u="none" strike="noStrike" kern="0" cap="none" spc="-9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32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physics.</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65"/>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1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What</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might</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“Power”</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mean</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with</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respect</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to</a:t>
            </a:r>
            <a:r>
              <a:rPr kumimoji="0" lang="en-US"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inhabitable</a:t>
            </a:r>
            <a:r>
              <a:rPr kumimoji="0" sz="32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planets?</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0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1"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t>
            </a:r>
            <a:r>
              <a:rPr kumimoji="0" sz="3200" b="1"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1"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1"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1"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Force”</a:t>
            </a:r>
            <a:r>
              <a:rPr kumimoji="0" sz="3200" b="1"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1"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real?</a:t>
            </a:r>
            <a:endParaRPr kumimoji="0" sz="3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4351782"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FUN</a:t>
            </a:r>
            <a:r>
              <a:rPr spc="-1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WITH</a:t>
            </a:r>
            <a:r>
              <a:rPr spc="-1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FIGURES</a:t>
            </a:r>
          </a:p>
        </p:txBody>
      </p:sp>
      <p:sp>
        <p:nvSpPr>
          <p:cNvPr id="4" name="object 4"/>
          <p:cNvSpPr txBox="1">
            <a:spLocks noGrp="1"/>
          </p:cNvSpPr>
          <p:nvPr>
            <p:ph type="body" idx="1"/>
          </p:nvPr>
        </p:nvSpPr>
        <p:spPr>
          <a:xfrm>
            <a:off x="383540" y="1475861"/>
            <a:ext cx="8305800" cy="4322337"/>
          </a:xfrm>
          <a:prstGeom prst="rect">
            <a:avLst/>
          </a:prstGeom>
        </p:spPr>
        <p:txBody>
          <a:bodyPr vert="horz" wrap="square" lIns="0" tIns="112395" rIns="0" bIns="0" rtlCol="0">
            <a:spAutoFit/>
          </a:bodyPr>
          <a:lstStyle/>
          <a:p>
            <a:pPr marL="12700">
              <a:lnSpc>
                <a:spcPct val="100000"/>
              </a:lnSpc>
              <a:spcBef>
                <a:spcPts val="885"/>
              </a:spcBef>
            </a:pPr>
            <a:r>
              <a:rPr sz="2250" dirty="0">
                <a:solidFill>
                  <a:srgbClr val="EFA12D"/>
                </a:solidFill>
                <a:latin typeface="Wingdings 2"/>
                <a:cs typeface="Wingdings 2"/>
              </a:rPr>
              <a:t></a:t>
            </a:r>
            <a:r>
              <a:rPr sz="2250" spc="100" dirty="0">
                <a:solidFill>
                  <a:srgbClr val="EFA12D"/>
                </a:solidFill>
                <a:latin typeface="Times New Roman"/>
                <a:cs typeface="Times New Roman"/>
              </a:rPr>
              <a:t> </a:t>
            </a:r>
            <a:r>
              <a:rPr dirty="0">
                <a:latin typeface="Arial" panose="020B0604020202020204" pitchFamily="34" charset="0"/>
                <a:cs typeface="Arial" panose="020B0604020202020204" pitchFamily="34" charset="0"/>
              </a:rPr>
              <a:t>Given</a:t>
            </a:r>
            <a:r>
              <a:rPr spc="-55"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N:</a:t>
            </a:r>
            <a:endParaRPr sz="2250" dirty="0">
              <a:latin typeface="Arial" panose="020B0604020202020204" pitchFamily="34" charset="0"/>
              <a:cs typeface="Arial" panose="020B0604020202020204" pitchFamily="34" charset="0"/>
            </a:endParaRPr>
          </a:p>
          <a:p>
            <a:pPr marL="756285" marR="1205230" indent="-287020">
              <a:lnSpc>
                <a:spcPct val="100000"/>
              </a:lnSpc>
              <a:spcBef>
                <a:spcPts val="680"/>
              </a:spcBef>
            </a:pPr>
            <a:r>
              <a:rPr sz="1950" dirty="0">
                <a:solidFill>
                  <a:srgbClr val="EFA12D"/>
                </a:solidFill>
                <a:latin typeface="Arial" panose="020B0604020202020204" pitchFamily="34" charset="0"/>
                <a:cs typeface="Arial" panose="020B0604020202020204" pitchFamily="34" charset="0"/>
              </a:rPr>
              <a:t></a:t>
            </a:r>
            <a:r>
              <a:rPr sz="1950" spc="-40"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How</a:t>
            </a:r>
            <a:r>
              <a:rPr sz="2800" spc="-9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many</a:t>
            </a:r>
            <a:r>
              <a:rPr sz="2800" spc="-9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intelligent</a:t>
            </a:r>
            <a:r>
              <a:rPr sz="2800" spc="-6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species</a:t>
            </a:r>
            <a:r>
              <a:rPr sz="2800" spc="-5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have</a:t>
            </a:r>
            <a:r>
              <a:rPr sz="2800" spc="-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been</a:t>
            </a:r>
            <a:r>
              <a:rPr sz="2800" spc="-85" dirty="0">
                <a:latin typeface="Arial" panose="020B0604020202020204" pitchFamily="34" charset="0"/>
                <a:cs typeface="Arial" panose="020B0604020202020204" pitchFamily="34" charset="0"/>
              </a:rPr>
              <a:t> </a:t>
            </a:r>
            <a:r>
              <a:rPr sz="2800" spc="-25" dirty="0">
                <a:latin typeface="Arial" panose="020B0604020202020204" pitchFamily="34" charset="0"/>
                <a:cs typeface="Arial" panose="020B0604020202020204" pitchFamily="34" charset="0"/>
              </a:rPr>
              <a:t>in </a:t>
            </a:r>
            <a:r>
              <a:rPr sz="2800" dirty="0">
                <a:latin typeface="Arial" panose="020B0604020202020204" pitchFamily="34" charset="0"/>
                <a:cs typeface="Arial" panose="020B0604020202020204" pitchFamily="34" charset="0"/>
              </a:rPr>
              <a:t>television</a:t>
            </a:r>
            <a:r>
              <a:rPr sz="2800" spc="-5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shows</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that</a:t>
            </a:r>
            <a:r>
              <a:rPr sz="2800" spc="-7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are</a:t>
            </a:r>
            <a:r>
              <a:rPr sz="2800" spc="-7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long</a:t>
            </a:r>
            <a:r>
              <a:rPr sz="2800" spc="-80"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running?</a:t>
            </a:r>
            <a:endParaRPr sz="2800" dirty="0">
              <a:latin typeface="Arial" panose="020B0604020202020204" pitchFamily="34" charset="0"/>
              <a:cs typeface="Arial" panose="020B0604020202020204" pitchFamily="34" charset="0"/>
            </a:endParaRPr>
          </a:p>
          <a:p>
            <a:pPr marL="469900">
              <a:lnSpc>
                <a:spcPct val="100000"/>
              </a:lnSpc>
              <a:spcBef>
                <a:spcPts val="670"/>
              </a:spcBef>
            </a:pPr>
            <a:r>
              <a:rPr sz="1950" dirty="0">
                <a:solidFill>
                  <a:srgbClr val="EFA12D"/>
                </a:solidFill>
                <a:latin typeface="Arial" panose="020B0604020202020204" pitchFamily="34" charset="0"/>
                <a:cs typeface="Arial" panose="020B0604020202020204" pitchFamily="34" charset="0"/>
              </a:rPr>
              <a:t></a:t>
            </a:r>
            <a:r>
              <a:rPr sz="1950" spc="-25"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How</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many</a:t>
            </a:r>
            <a:r>
              <a:rPr sz="2800" spc="-7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species</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are</a:t>
            </a:r>
            <a:r>
              <a:rPr sz="2800" spc="-6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intelligent?</a:t>
            </a:r>
            <a:endParaRPr sz="2800" dirty="0">
              <a:latin typeface="Arial" panose="020B0604020202020204" pitchFamily="34" charset="0"/>
              <a:cs typeface="Arial" panose="020B0604020202020204" pitchFamily="34" charset="0"/>
            </a:endParaRPr>
          </a:p>
          <a:p>
            <a:pPr marL="469900">
              <a:lnSpc>
                <a:spcPct val="100000"/>
              </a:lnSpc>
              <a:spcBef>
                <a:spcPts val="675"/>
              </a:spcBef>
            </a:pPr>
            <a:r>
              <a:rPr sz="1950" dirty="0">
                <a:solidFill>
                  <a:srgbClr val="EFA12D"/>
                </a:solidFill>
                <a:latin typeface="Arial" panose="020B0604020202020204" pitchFamily="34" charset="0"/>
                <a:cs typeface="Arial" panose="020B0604020202020204" pitchFamily="34" charset="0"/>
              </a:rPr>
              <a:t></a:t>
            </a:r>
            <a:r>
              <a:rPr sz="1950" spc="-10"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Just</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how</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many</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stars</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are</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there</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a:t>
            </a:r>
            <a:r>
              <a:rPr sz="2800" spc="-40" dirty="0">
                <a:latin typeface="Arial" panose="020B0604020202020204" pitchFamily="34" charset="0"/>
                <a:cs typeface="Arial" panose="020B0604020202020204" pitchFamily="34" charset="0"/>
              </a:rPr>
              <a:t> </a:t>
            </a:r>
            <a:r>
              <a:rPr lang="en-US" sz="2800" spc="-40"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galaxy(</a:t>
            </a:r>
            <a:r>
              <a:rPr sz="2800" spc="-10" dirty="0" err="1">
                <a:latin typeface="Arial" panose="020B0604020202020204" pitchFamily="34" charset="0"/>
                <a:cs typeface="Arial" panose="020B0604020202020204" pitchFamily="34" charset="0"/>
              </a:rPr>
              <a:t>ies</a:t>
            </a:r>
            <a:r>
              <a:rPr sz="2800" spc="-10" dirty="0">
                <a:latin typeface="Arial" panose="020B0604020202020204" pitchFamily="34" charset="0"/>
                <a:cs typeface="Arial" panose="020B0604020202020204" pitchFamily="34" charset="0"/>
              </a:rPr>
              <a:t>)?</a:t>
            </a:r>
            <a:endParaRPr sz="2800" dirty="0">
              <a:latin typeface="Arial" panose="020B0604020202020204" pitchFamily="34" charset="0"/>
              <a:cs typeface="Arial" panose="020B0604020202020204" pitchFamily="34" charset="0"/>
            </a:endParaRPr>
          </a:p>
          <a:p>
            <a:pPr marL="756285" marR="5080" indent="-287020">
              <a:lnSpc>
                <a:spcPct val="100000"/>
              </a:lnSpc>
            </a:pPr>
            <a:r>
              <a:rPr sz="1950" dirty="0">
                <a:solidFill>
                  <a:srgbClr val="EFA12D"/>
                </a:solidFill>
                <a:latin typeface="Arial" panose="020B0604020202020204" pitchFamily="34" charset="0"/>
                <a:cs typeface="Arial" panose="020B0604020202020204" pitchFamily="34" charset="0"/>
              </a:rPr>
              <a:t></a:t>
            </a:r>
            <a:r>
              <a:rPr sz="1950" spc="-5"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If</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know</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through</a:t>
            </a:r>
            <a:r>
              <a:rPr sz="2800" spc="-3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variable,</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then</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can</a:t>
            </a:r>
            <a:r>
              <a:rPr sz="2800" spc="-4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figure</a:t>
            </a:r>
            <a:r>
              <a:rPr sz="2800" spc="-30" dirty="0">
                <a:latin typeface="Arial" panose="020B0604020202020204" pitchFamily="34" charset="0"/>
                <a:cs typeface="Arial" panose="020B0604020202020204" pitchFamily="34" charset="0"/>
              </a:rPr>
              <a:t> </a:t>
            </a:r>
            <a:r>
              <a:rPr sz="2800" spc="-25" dirty="0">
                <a:latin typeface="Arial" panose="020B0604020202020204" pitchFamily="34" charset="0"/>
                <a:cs typeface="Arial" panose="020B0604020202020204" pitchFamily="34" charset="0"/>
              </a:rPr>
              <a:t>the </a:t>
            </a:r>
            <a:r>
              <a:rPr sz="2800" dirty="0">
                <a:latin typeface="Arial" panose="020B0604020202020204" pitchFamily="34" charset="0"/>
                <a:cs typeface="Arial" panose="020B0604020202020204" pitchFamily="34" charset="0"/>
              </a:rPr>
              <a:t>across</a:t>
            </a:r>
            <a:r>
              <a:rPr sz="2800" spc="-9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variable</a:t>
            </a:r>
            <a:r>
              <a:rPr sz="2800" spc="-8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by</a:t>
            </a:r>
            <a:r>
              <a:rPr sz="2800" spc="-7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algebra.</a:t>
            </a:r>
            <a:endParaRPr sz="2800" dirty="0">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02A6-9090-6853-9FCA-1776177E812D}"/>
              </a:ext>
            </a:extLst>
          </p:cNvPr>
          <p:cNvSpPr>
            <a:spLocks noGrp="1"/>
          </p:cNvSpPr>
          <p:nvPr>
            <p:ph type="title"/>
          </p:nvPr>
        </p:nvSpPr>
        <p:spPr/>
        <p:txBody>
          <a:bodyPr/>
          <a:lstStyle/>
          <a:p>
            <a:r>
              <a:rPr lang="en-US" dirty="0">
                <a:solidFill>
                  <a:srgbClr val="FFFF00"/>
                </a:solidFill>
              </a:rPr>
              <a:t>Tales from the Test Site</a:t>
            </a:r>
          </a:p>
        </p:txBody>
      </p:sp>
      <p:pic>
        <p:nvPicPr>
          <p:cNvPr id="98306" name="Picture 2" descr="Interior View of the National Atomic ...">
            <a:extLst>
              <a:ext uri="{FF2B5EF4-FFF2-40B4-BE49-F238E27FC236}">
                <a16:creationId xmlns:a16="http://schemas.microsoft.com/office/drawing/2014/main" id="{A1A1E66D-BC10-353A-06A4-417ABE5C2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25146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98308" name="Picture 4" descr="National Atomic Testing Museum ...">
            <a:extLst>
              <a:ext uri="{FF2B5EF4-FFF2-40B4-BE49-F238E27FC236}">
                <a16:creationId xmlns:a16="http://schemas.microsoft.com/office/drawing/2014/main" id="{22C7175C-87E9-410B-ADEE-020BF8EA5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7" y="2009965"/>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8310" name="Picture 6" descr="A Tour of the National Atomic Testing ...">
            <a:extLst>
              <a:ext uri="{FF2B5EF4-FFF2-40B4-BE49-F238E27FC236}">
                <a16:creationId xmlns:a16="http://schemas.microsoft.com/office/drawing/2014/main" id="{8D96C68E-605E-2900-BFD9-497C55CA0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3602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8312" name="Picture 8" descr="National-Atomic-Testing-Museum - MoniqueE2E">
            <a:extLst>
              <a:ext uri="{FF2B5EF4-FFF2-40B4-BE49-F238E27FC236}">
                <a16:creationId xmlns:a16="http://schemas.microsoft.com/office/drawing/2014/main" id="{1FE52775-47CD-110E-4339-E2F522515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216971"/>
            <a:ext cx="2819400"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82608"/>
      </p:ext>
    </p:extLst>
  </p:cSld>
  <p:clrMapOvr>
    <a:masterClrMapping/>
  </p:clrMapOvr>
  <p:transition spd="med">
    <p:pull/>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8958834" cy="538721"/>
          </a:xfrm>
          <a:prstGeom prst="rect">
            <a:avLst/>
          </a:prstGeom>
        </p:spPr>
      </p:pic>
      <p:sp>
        <p:nvSpPr>
          <p:cNvPr id="3" name="object 3"/>
          <p:cNvSpPr txBox="1">
            <a:spLocks noGrp="1"/>
          </p:cNvSpPr>
          <p:nvPr>
            <p:ph type="title"/>
          </p:nvPr>
        </p:nvSpPr>
        <p:spPr>
          <a:xfrm>
            <a:off x="383540" y="473710"/>
            <a:ext cx="8418830" cy="2331919"/>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A</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REAL</a:t>
            </a:r>
            <a:r>
              <a:rPr spc="-2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OPPORTUNITY</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TO</a:t>
            </a:r>
            <a:r>
              <a:rPr spc="-4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SEE</a:t>
            </a:r>
            <a:r>
              <a:rPr spc="-2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THE</a:t>
            </a:r>
            <a:r>
              <a:rPr spc="-3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FUTURE</a:t>
            </a:r>
            <a:br>
              <a:rPr lang="en-US" spc="-10" dirty="0">
                <a:latin typeface="Arial" panose="020B0604020202020204" pitchFamily="34" charset="0"/>
                <a:cs typeface="Arial" panose="020B0604020202020204" pitchFamily="34" charset="0"/>
              </a:rPr>
            </a:br>
            <a:br>
              <a:rPr lang="en-US" spc="-10" dirty="0">
                <a:latin typeface="Arial" panose="020B0604020202020204" pitchFamily="34" charset="0"/>
                <a:cs typeface="Arial" panose="020B0604020202020204" pitchFamily="34" charset="0"/>
              </a:rPr>
            </a:br>
            <a:endParaRPr spc="-10" dirty="0">
              <a:latin typeface="Arial" panose="020B0604020202020204" pitchFamily="34" charset="0"/>
              <a:cs typeface="Arial" panose="020B0604020202020204" pitchFamily="34" charset="0"/>
            </a:endParaRPr>
          </a:p>
        </p:txBody>
      </p:sp>
      <p:sp>
        <p:nvSpPr>
          <p:cNvPr id="4" name="object 4"/>
          <p:cNvSpPr txBox="1"/>
          <p:nvPr/>
        </p:nvSpPr>
        <p:spPr>
          <a:xfrm>
            <a:off x="383540" y="2362200"/>
            <a:ext cx="7996555" cy="2907205"/>
          </a:xfrm>
          <a:prstGeom prst="rect">
            <a:avLst/>
          </a:prstGeom>
        </p:spPr>
        <p:txBody>
          <a:bodyPr vert="horz" wrap="square" lIns="0" tIns="110489" rIns="0" bIns="0" rtlCol="0">
            <a:spAutoFit/>
          </a:bodyPr>
          <a:lstStyle/>
          <a:p>
            <a:pPr marL="12700" marR="0" lvl="0" indent="0" defTabSz="914400" eaLnBrk="1" fontAlgn="auto" latinLnBrk="0" hangingPunct="1">
              <a:lnSpc>
                <a:spcPct val="100000"/>
              </a:lnSpc>
              <a:spcBef>
                <a:spcPts val="869"/>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14" normalizeH="0" baseline="0" noProof="0" dirty="0">
                <a:ln>
                  <a:noFill/>
                </a:ln>
                <a:solidFill>
                  <a:srgbClr val="EFA12D"/>
                </a:solidFill>
                <a:effectLst/>
                <a:uLnTx/>
                <a:uFillTx/>
                <a:latin typeface="Times New Roman"/>
                <a:cs typeface="Times New Roman"/>
              </a:rPr>
              <a:t> </a:t>
            </a:r>
            <a:r>
              <a:rPr kumimoji="0" lang="en-US"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Usually,</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we</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can</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only</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guess</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55600" marR="5080" lvl="0" indent="-342900"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2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This</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is</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rare</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occasion</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when</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can</a:t>
            </a:r>
            <a:r>
              <a:rPr kumimoji="0" sz="32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see</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the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future</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from</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point</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32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past</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1750"/>
              </a:spcBef>
              <a:spcAft>
                <a:spcPts val="0"/>
              </a:spcAft>
              <a:buClrTx/>
              <a:buSzTx/>
              <a:buFontTx/>
              <a:buNone/>
              <a:tabLst/>
              <a:defRPr/>
            </a:pP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0"/>
              </a:spcBef>
              <a:spcAft>
                <a:spcPts val="0"/>
              </a:spcAft>
              <a:buClrTx/>
              <a:buSzTx/>
              <a:buFontTx/>
              <a:buNone/>
              <a:tabLst/>
              <a:defRPr/>
            </a:pPr>
            <a:r>
              <a:rPr kumimoji="0" sz="3200" b="1"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Ready?</a:t>
            </a:r>
            <a:endParaRPr kumimoji="0" sz="3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2713482" cy="538721"/>
          </a:xfrm>
          <a:prstGeom prst="rect">
            <a:avLst/>
          </a:prstGeom>
        </p:spPr>
      </p:pic>
      <p:sp>
        <p:nvSpPr>
          <p:cNvPr id="3" name="object 3"/>
          <p:cNvSpPr txBox="1">
            <a:spLocks noGrp="1"/>
          </p:cNvSpPr>
          <p:nvPr>
            <p:ph type="title"/>
          </p:nvPr>
        </p:nvSpPr>
        <p:spPr>
          <a:xfrm>
            <a:off x="383540" y="575817"/>
            <a:ext cx="2969260" cy="566822"/>
          </a:xfrm>
          <a:prstGeom prst="rect">
            <a:avLst/>
          </a:prstGeom>
        </p:spPr>
        <p:txBody>
          <a:bodyPr vert="horz" wrap="square" lIns="0" tIns="12700" rIns="0" bIns="0" rtlCol="0">
            <a:spAutoFit/>
          </a:bodyPr>
          <a:lstStyle/>
          <a:p>
            <a:pPr marL="12700">
              <a:lnSpc>
                <a:spcPct val="100000"/>
              </a:lnSpc>
              <a:spcBef>
                <a:spcPts val="100"/>
              </a:spcBef>
            </a:pPr>
            <a:r>
              <a:rPr spc="-10" dirty="0">
                <a:latin typeface="Arial" panose="020B0604020202020204" pitchFamily="34" charset="0"/>
                <a:cs typeface="Arial" panose="020B0604020202020204" pitchFamily="34" charset="0"/>
              </a:rPr>
              <a:t>OUTREACH</a:t>
            </a:r>
          </a:p>
        </p:txBody>
      </p:sp>
      <p:sp>
        <p:nvSpPr>
          <p:cNvPr id="4" name="object 4"/>
          <p:cNvSpPr txBox="1"/>
          <p:nvPr/>
        </p:nvSpPr>
        <p:spPr>
          <a:xfrm>
            <a:off x="383540" y="1490624"/>
            <a:ext cx="7617460" cy="1050929"/>
          </a:xfrm>
          <a:prstGeom prst="rect">
            <a:avLst/>
          </a:prstGeom>
        </p:spPr>
        <p:txBody>
          <a:bodyPr vert="horz" wrap="square" lIns="0" tIns="98425" rIns="0" bIns="0" rtlCol="0">
            <a:spAutoFit/>
          </a:bodyPr>
          <a:lstStyle/>
          <a:p>
            <a:pPr marL="12700" marR="0" lvl="0" indent="0" defTabSz="914400" eaLnBrk="1" fontAlgn="auto" latinLnBrk="0" hangingPunct="1">
              <a:lnSpc>
                <a:spcPct val="100000"/>
              </a:lnSpc>
              <a:spcBef>
                <a:spcPts val="77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Wingdings 2"/>
                <a:cs typeface="Wingdings 2"/>
              </a:rPr>
              <a:t></a:t>
            </a:r>
            <a:r>
              <a:rPr kumimoji="0" sz="1950" b="0" i="0" u="none" strike="noStrike" kern="0" cap="none" spc="425" normalizeH="0" baseline="0" noProof="0" dirty="0">
                <a:ln>
                  <a:noFill/>
                </a:ln>
                <a:solidFill>
                  <a:srgbClr val="EFA12D"/>
                </a:solidFill>
                <a:effectLst/>
                <a:uLnTx/>
                <a:uFillTx/>
                <a:latin typeface="Times New Roman"/>
                <a:cs typeface="Times New Roman"/>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Most</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spacecraft</a:t>
            </a:r>
            <a:r>
              <a:rPr kumimoji="0" sz="28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carry</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greeting</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from</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earth</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670"/>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1950" b="0" i="0" u="none" strike="noStrike" kern="0" cap="none" spc="40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Consider</a:t>
            </a:r>
            <a:r>
              <a:rPr kumimoji="0" sz="28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gold</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record</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on</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Voyager</a:t>
            </a:r>
            <a:r>
              <a:rPr kumimoji="0" sz="28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and</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II</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 name="object 5"/>
          <p:cNvSpPr txBox="1"/>
          <p:nvPr/>
        </p:nvSpPr>
        <p:spPr>
          <a:xfrm>
            <a:off x="383540" y="3180333"/>
            <a:ext cx="1556385" cy="464820"/>
          </a:xfrm>
          <a:prstGeom prst="rect">
            <a:avLst/>
          </a:prstGeom>
        </p:spPr>
        <p:txBody>
          <a:bodyPr vert="horz" wrap="square" lIns="0" tIns="12700" rIns="0" bIns="0" rtlCol="0">
            <a:spAutoFit/>
          </a:bodyPr>
          <a:lstStyle/>
          <a:p>
            <a:pPr marL="12700" marR="5080" lvl="0" indent="0" defTabSz="914400" eaLnBrk="1" fontAlgn="auto" latinLnBrk="0" hangingPunct="1">
              <a:lnSpc>
                <a:spcPct val="120000"/>
              </a:lnSpc>
              <a:spcBef>
                <a:spcPts val="100"/>
              </a:spcBef>
              <a:spcAft>
                <a:spcPts val="0"/>
              </a:spcAft>
              <a:buClrTx/>
              <a:buSzTx/>
              <a:buFontTx/>
              <a:buNone/>
              <a:tabLst/>
              <a:defRPr/>
            </a:pPr>
            <a:r>
              <a:rPr kumimoji="0" sz="1200" b="0" i="0" u="none" strike="noStrike" kern="0" cap="none" spc="0" normalizeH="0" baseline="0" noProof="0" dirty="0">
                <a:ln>
                  <a:noFill/>
                </a:ln>
                <a:solidFill>
                  <a:srgbClr val="FF0000"/>
                </a:solidFill>
                <a:effectLst/>
                <a:uLnTx/>
                <a:uFillTx/>
                <a:latin typeface="Franklin Gothic Book"/>
                <a:cs typeface="Franklin Gothic Book"/>
              </a:rPr>
              <a:t>Fair</a:t>
            </a:r>
            <a:r>
              <a:rPr kumimoji="0" sz="1200" b="0" i="0" u="none" strike="noStrike" kern="0" cap="none" spc="-35" normalizeH="0" baseline="0" noProof="0" dirty="0">
                <a:ln>
                  <a:noFill/>
                </a:ln>
                <a:solidFill>
                  <a:srgbClr val="FF0000"/>
                </a:solidFill>
                <a:effectLst/>
                <a:uLnTx/>
                <a:uFillTx/>
                <a:latin typeface="Franklin Gothic Book"/>
                <a:cs typeface="Franklin Gothic Book"/>
              </a:rPr>
              <a:t> </a:t>
            </a:r>
            <a:r>
              <a:rPr kumimoji="0" sz="1200" b="0" i="0" u="none" strike="noStrike" kern="0" cap="none" spc="0" normalizeH="0" baseline="0" noProof="0" dirty="0">
                <a:ln>
                  <a:noFill/>
                </a:ln>
                <a:solidFill>
                  <a:srgbClr val="FF0000"/>
                </a:solidFill>
                <a:effectLst/>
                <a:uLnTx/>
                <a:uFillTx/>
                <a:latin typeface="Franklin Gothic Book"/>
                <a:cs typeface="Franklin Gothic Book"/>
              </a:rPr>
              <a:t>Use</a:t>
            </a:r>
            <a:r>
              <a:rPr kumimoji="0" sz="1200" b="0" i="0" u="none" strike="noStrike" kern="0" cap="none" spc="-25" normalizeH="0" baseline="0" noProof="0" dirty="0">
                <a:ln>
                  <a:noFill/>
                </a:ln>
                <a:solidFill>
                  <a:srgbClr val="FF0000"/>
                </a:solidFill>
                <a:effectLst/>
                <a:uLnTx/>
                <a:uFillTx/>
                <a:latin typeface="Franklin Gothic Book"/>
                <a:cs typeface="Franklin Gothic Book"/>
              </a:rPr>
              <a:t> </a:t>
            </a:r>
            <a:r>
              <a:rPr kumimoji="0" sz="1200" b="0" i="0" u="none" strike="noStrike" kern="0" cap="none" spc="0" normalizeH="0" baseline="0" noProof="0" dirty="0">
                <a:ln>
                  <a:noFill/>
                </a:ln>
                <a:solidFill>
                  <a:srgbClr val="FF0000"/>
                </a:solidFill>
                <a:effectLst/>
                <a:uLnTx/>
                <a:uFillTx/>
                <a:latin typeface="Franklin Gothic Book"/>
                <a:cs typeface="Franklin Gothic Book"/>
              </a:rPr>
              <a:t>for</a:t>
            </a:r>
            <a:r>
              <a:rPr kumimoji="0" sz="1200" b="0" i="0" u="none" strike="noStrike" kern="0" cap="none" spc="-35" normalizeH="0" baseline="0" noProof="0" dirty="0">
                <a:ln>
                  <a:noFill/>
                </a:ln>
                <a:solidFill>
                  <a:srgbClr val="FF0000"/>
                </a:solidFill>
                <a:effectLst/>
                <a:uLnTx/>
                <a:uFillTx/>
                <a:latin typeface="Franklin Gothic Book"/>
                <a:cs typeface="Franklin Gothic Book"/>
              </a:rPr>
              <a:t> </a:t>
            </a:r>
            <a:r>
              <a:rPr kumimoji="0" sz="1200" b="0" i="0" u="none" strike="noStrike" kern="0" cap="none" spc="-10" normalizeH="0" baseline="0" noProof="0" dirty="0">
                <a:ln>
                  <a:noFill/>
                </a:ln>
                <a:solidFill>
                  <a:srgbClr val="FF0000"/>
                </a:solidFill>
                <a:effectLst/>
                <a:uLnTx/>
                <a:uFillTx/>
                <a:latin typeface="Franklin Gothic Book"/>
                <a:cs typeface="Franklin Gothic Book"/>
              </a:rPr>
              <a:t>Educational </a:t>
            </a:r>
            <a:r>
              <a:rPr kumimoji="0" sz="1200" b="0" i="0" u="none" strike="noStrike" kern="0" cap="none" spc="0" normalizeH="0" baseline="0" noProof="0" dirty="0">
                <a:ln>
                  <a:noFill/>
                </a:ln>
                <a:solidFill>
                  <a:srgbClr val="FF0000"/>
                </a:solidFill>
                <a:effectLst/>
                <a:uLnTx/>
                <a:uFillTx/>
                <a:latin typeface="Franklin Gothic Book"/>
                <a:cs typeface="Franklin Gothic Book"/>
              </a:rPr>
              <a:t>Purposes</a:t>
            </a:r>
            <a:r>
              <a:rPr kumimoji="0" sz="1200" b="0" i="0" u="none" strike="noStrike" kern="0" cap="none" spc="-65" normalizeH="0" baseline="0" noProof="0" dirty="0">
                <a:ln>
                  <a:noFill/>
                </a:ln>
                <a:solidFill>
                  <a:srgbClr val="FF0000"/>
                </a:solidFill>
                <a:effectLst/>
                <a:uLnTx/>
                <a:uFillTx/>
                <a:latin typeface="Franklin Gothic Book"/>
                <a:cs typeface="Franklin Gothic Book"/>
              </a:rPr>
              <a:t> </a:t>
            </a:r>
            <a:r>
              <a:rPr kumimoji="0" sz="1200" b="0" i="0" u="none" strike="noStrike" kern="0" cap="none" spc="-10" normalizeH="0" baseline="0" noProof="0" dirty="0">
                <a:ln>
                  <a:noFill/>
                </a:ln>
                <a:solidFill>
                  <a:srgbClr val="FF0000"/>
                </a:solidFill>
                <a:effectLst/>
                <a:uLnTx/>
                <a:uFillTx/>
                <a:latin typeface="Franklin Gothic Book"/>
                <a:cs typeface="Franklin Gothic Book"/>
              </a:rPr>
              <a:t>claimed</a:t>
            </a:r>
            <a:endParaRPr kumimoji="0" sz="1200" b="0" i="0" u="none" strike="noStrike" kern="0" cap="none" spc="0" normalizeH="0" baseline="0" noProof="0" dirty="0">
              <a:ln>
                <a:noFill/>
              </a:ln>
              <a:solidFill>
                <a:sysClr val="windowText" lastClr="000000"/>
              </a:solidFill>
              <a:effectLst/>
              <a:uLnTx/>
              <a:uFillTx/>
              <a:latin typeface="Franklin Gothic Book"/>
              <a:cs typeface="Franklin Gothic Book"/>
            </a:endParaRPr>
          </a:p>
        </p:txBody>
      </p:sp>
      <p:sp>
        <p:nvSpPr>
          <p:cNvPr id="6" name="object 6"/>
          <p:cNvSpPr txBox="1"/>
          <p:nvPr/>
        </p:nvSpPr>
        <p:spPr>
          <a:xfrm>
            <a:off x="383540" y="4796154"/>
            <a:ext cx="8308340" cy="1748556"/>
          </a:xfrm>
          <a:prstGeom prst="rect">
            <a:avLst/>
          </a:prstGeom>
        </p:spPr>
        <p:txBody>
          <a:bodyPr vert="horz" wrap="square" lIns="0" tIns="12065" rIns="0" bIns="0" rtlCol="0">
            <a:spAutoFit/>
          </a:bodyPr>
          <a:lstStyle/>
          <a:p>
            <a:pPr marL="355600" marR="5080" lvl="0" indent="-342900" defTabSz="914400" eaLnBrk="1" fontAlgn="auto" latinLnBrk="0" hangingPunct="1">
              <a:lnSpc>
                <a:spcPct val="100000"/>
              </a:lnSpc>
              <a:spcBef>
                <a:spcPts val="95"/>
              </a:spcBef>
              <a:spcAft>
                <a:spcPts val="0"/>
              </a:spcAft>
              <a:buClrTx/>
              <a:buSzTx/>
              <a:buFontTx/>
              <a:buNone/>
              <a:tabLst/>
              <a:defRPr/>
            </a:pPr>
            <a:r>
              <a:rPr kumimoji="0" sz="1950" b="0" i="0" u="none" strike="noStrike" kern="0" cap="none" spc="0" normalizeH="0" baseline="0" noProof="0" dirty="0">
                <a:ln>
                  <a:noFill/>
                </a:ln>
                <a:solidFill>
                  <a:srgbClr val="EFA12D"/>
                </a:solidFill>
                <a:effectLst/>
                <a:uLnTx/>
                <a:uFillTx/>
                <a:latin typeface="Wingdings 2"/>
                <a:cs typeface="Wingdings 2"/>
              </a:rPr>
              <a:t></a:t>
            </a:r>
            <a:r>
              <a:rPr kumimoji="0" sz="1950" b="0" i="0" u="none" strike="noStrike" kern="0" cap="none" spc="400" normalizeH="0" baseline="0" noProof="0" dirty="0">
                <a:ln>
                  <a:noFill/>
                </a:ln>
                <a:solidFill>
                  <a:srgbClr val="EFA12D"/>
                </a:solidFill>
                <a:effectLst/>
                <a:uLnTx/>
                <a:uFillTx/>
                <a:latin typeface="Times New Roman"/>
                <a:cs typeface="Times New Roman"/>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All</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8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infrared</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spectrometers</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from</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ASU</a:t>
            </a:r>
            <a:r>
              <a:rPr kumimoji="0" sz="28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SESE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carry</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8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plaque</a:t>
            </a:r>
            <a:r>
              <a:rPr kumimoji="0" sz="28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with</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signatures</a:t>
            </a:r>
            <a:r>
              <a:rPr kumimoji="0" sz="28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everyone</a:t>
            </a:r>
            <a:r>
              <a:rPr kumimoji="0" sz="28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on</a:t>
            </a:r>
            <a:r>
              <a:rPr kumimoji="0" sz="28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8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the </a:t>
            </a:r>
            <a:r>
              <a:rPr kumimoji="0"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project</a:t>
            </a:r>
            <a:endParaRPr kumimoji="0" lang="en-US" sz="28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endParaRPr>
          </a:p>
          <a:p>
            <a:pPr marL="355600" marR="5080" lvl="0" indent="-342900" defTabSz="914400" eaLnBrk="1" fontAlgn="auto" latinLnBrk="0" hangingPunct="1">
              <a:lnSpc>
                <a:spcPct val="100000"/>
              </a:lnSpc>
              <a:spcBef>
                <a:spcPts val="95"/>
              </a:spcBef>
              <a:spcAft>
                <a:spcPts val="0"/>
              </a:spcAft>
              <a:buClrTx/>
              <a:buSzTx/>
              <a:buFontTx/>
              <a:buNone/>
              <a:tabLst/>
              <a:defRPr/>
            </a:pPr>
            <a:r>
              <a:rPr lang="en-US" sz="2800" kern="0" spc="-10" dirty="0">
                <a:solidFill>
                  <a:srgbClr val="4E3A2F"/>
                </a:solidFill>
                <a:latin typeface="Arial" panose="020B0604020202020204" pitchFamily="34" charset="0"/>
                <a:cs typeface="Arial" panose="020B0604020202020204" pitchFamily="34" charset="0"/>
              </a:rPr>
              <a:t>NOTE:  My name is out there!</a:t>
            </a:r>
            <a:endParaRPr kumimoji="0" sz="2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7" name="object 7"/>
          <p:cNvPicPr/>
          <p:nvPr/>
        </p:nvPicPr>
        <p:blipFill>
          <a:blip r:embed="rId3" cstate="print"/>
          <a:stretch>
            <a:fillRect/>
          </a:stretch>
        </p:blipFill>
        <p:spPr>
          <a:xfrm>
            <a:off x="2209800" y="2667000"/>
            <a:ext cx="3919728" cy="1863852"/>
          </a:xfrm>
          <a:prstGeom prst="rect">
            <a:avLst/>
          </a:prstGeom>
        </p:spPr>
      </p:pic>
    </p:spTree>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4975098"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THE</a:t>
            </a:r>
            <a:r>
              <a:rPr spc="-10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DEEP</a:t>
            </a:r>
            <a:r>
              <a:rPr spc="-75"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SPACE</a:t>
            </a:r>
            <a:r>
              <a:rPr spc="-7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1</a:t>
            </a:r>
            <a:r>
              <a:rPr spc="-10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CD</a:t>
            </a:r>
          </a:p>
        </p:txBody>
      </p:sp>
      <p:sp>
        <p:nvSpPr>
          <p:cNvPr id="4" name="object 4"/>
          <p:cNvSpPr txBox="1">
            <a:spLocks noGrp="1"/>
          </p:cNvSpPr>
          <p:nvPr>
            <p:ph type="body" idx="1"/>
          </p:nvPr>
        </p:nvSpPr>
        <p:spPr>
          <a:xfrm>
            <a:off x="383540" y="1475861"/>
            <a:ext cx="8305800" cy="3205365"/>
          </a:xfrm>
          <a:prstGeom prst="rect">
            <a:avLst/>
          </a:prstGeom>
        </p:spPr>
        <p:txBody>
          <a:bodyPr vert="horz" wrap="square" lIns="0" tIns="98425" rIns="0" bIns="0" rtlCol="0">
            <a:spAutoFit/>
          </a:bodyPr>
          <a:lstStyle/>
          <a:p>
            <a:pPr marL="12700">
              <a:lnSpc>
                <a:spcPct val="100000"/>
              </a:lnSpc>
              <a:spcBef>
                <a:spcPts val="775"/>
              </a:spcBef>
            </a:pPr>
            <a:r>
              <a:rPr sz="1950" dirty="0">
                <a:solidFill>
                  <a:srgbClr val="EFA12D"/>
                </a:solidFill>
                <a:latin typeface="Wingdings 2"/>
                <a:cs typeface="Wingdings 2"/>
              </a:rPr>
              <a:t></a:t>
            </a:r>
            <a:r>
              <a:rPr sz="1950" spc="385" dirty="0">
                <a:solidFill>
                  <a:srgbClr val="EFA12D"/>
                </a:solidFill>
                <a:latin typeface="Times New Roman"/>
                <a:cs typeface="Times New Roman"/>
              </a:rPr>
              <a:t> </a:t>
            </a:r>
            <a:r>
              <a:rPr sz="2800" dirty="0">
                <a:latin typeface="Arial" panose="020B0604020202020204" pitchFamily="34" charset="0"/>
                <a:cs typeface="Arial" panose="020B0604020202020204" pitchFamily="34" charset="0"/>
              </a:rPr>
              <a:t>Certainly</a:t>
            </a:r>
            <a:r>
              <a:rPr sz="2800" spc="-6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less</a:t>
            </a:r>
            <a:r>
              <a:rPr sz="2800" spc="-3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publicized</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than</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a:t>
            </a:r>
            <a:r>
              <a:rPr sz="2800" spc="-5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Voyager</a:t>
            </a:r>
            <a:r>
              <a:rPr sz="2800" spc="-4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record</a:t>
            </a:r>
            <a:endParaRPr sz="2800" dirty="0">
              <a:latin typeface="Arial" panose="020B0604020202020204" pitchFamily="34" charset="0"/>
              <a:cs typeface="Arial" panose="020B0604020202020204" pitchFamily="34" charset="0"/>
            </a:endParaRPr>
          </a:p>
          <a:p>
            <a:pPr marL="355600" marR="5080" indent="-342900">
              <a:lnSpc>
                <a:spcPct val="100000"/>
              </a:lnSpc>
              <a:spcBef>
                <a:spcPts val="670"/>
              </a:spcBef>
            </a:pPr>
            <a:r>
              <a:rPr sz="1950" dirty="0">
                <a:solidFill>
                  <a:srgbClr val="EFA12D"/>
                </a:solidFill>
                <a:latin typeface="Arial" panose="020B0604020202020204" pitchFamily="34" charset="0"/>
                <a:cs typeface="Arial" panose="020B0604020202020204" pitchFamily="34" charset="0"/>
              </a:rPr>
              <a:t></a:t>
            </a:r>
            <a:r>
              <a:rPr sz="1950" spc="385"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a:t>
            </a:r>
            <a:r>
              <a:rPr sz="2800" spc="-4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spacecraft</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actually</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carried</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three</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or</a:t>
            </a:r>
            <a:r>
              <a:rPr sz="2800" spc="-5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four</a:t>
            </a:r>
            <a:r>
              <a:rPr sz="2800" spc="-5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different </a:t>
            </a:r>
            <a:r>
              <a:rPr sz="2800" dirty="0">
                <a:latin typeface="Arial" panose="020B0604020202020204" pitchFamily="34" charset="0"/>
                <a:cs typeface="Arial" panose="020B0604020202020204" pitchFamily="34" charset="0"/>
              </a:rPr>
              <a:t>CD’s</a:t>
            </a:r>
            <a:r>
              <a:rPr sz="2800" spc="-7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and</a:t>
            </a:r>
            <a:r>
              <a:rPr sz="2800" spc="-7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DVD’s</a:t>
            </a:r>
            <a:r>
              <a:rPr sz="2800" spc="-8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literally</a:t>
            </a:r>
            <a:r>
              <a:rPr sz="2800" spc="-7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sewn</a:t>
            </a:r>
            <a:r>
              <a:rPr sz="2800" spc="-6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into</a:t>
            </a:r>
            <a:r>
              <a:rPr sz="2800" spc="-8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a:t>
            </a:r>
            <a:r>
              <a:rPr sz="2800" spc="-75" dirty="0">
                <a:latin typeface="Arial" panose="020B0604020202020204" pitchFamily="34" charset="0"/>
                <a:cs typeface="Arial" panose="020B0604020202020204" pitchFamily="34" charset="0"/>
              </a:rPr>
              <a:t> </a:t>
            </a:r>
            <a:r>
              <a:rPr sz="2800" spc="-10" dirty="0">
                <a:latin typeface="Arial" panose="020B0604020202020204" pitchFamily="34" charset="0"/>
                <a:cs typeface="Arial" panose="020B0604020202020204" pitchFamily="34" charset="0"/>
              </a:rPr>
              <a:t>thermal blanketing.</a:t>
            </a:r>
            <a:endParaRPr sz="2800" dirty="0">
              <a:latin typeface="Arial" panose="020B0604020202020204" pitchFamily="34" charset="0"/>
              <a:cs typeface="Arial" panose="020B0604020202020204" pitchFamily="34" charset="0"/>
            </a:endParaRPr>
          </a:p>
          <a:p>
            <a:pPr marL="355600" marR="165735" indent="-342900">
              <a:lnSpc>
                <a:spcPct val="100000"/>
              </a:lnSpc>
              <a:spcBef>
                <a:spcPts val="675"/>
              </a:spcBef>
            </a:pPr>
            <a:r>
              <a:rPr sz="1950" dirty="0">
                <a:solidFill>
                  <a:srgbClr val="EFA12D"/>
                </a:solidFill>
                <a:latin typeface="Arial" panose="020B0604020202020204" pitchFamily="34" charset="0"/>
                <a:cs typeface="Arial" panose="020B0604020202020204" pitchFamily="34" charset="0"/>
              </a:rPr>
              <a:t></a:t>
            </a:r>
            <a:r>
              <a:rPr sz="1950" spc="360" dirty="0">
                <a:solidFill>
                  <a:srgbClr val="EFA12D"/>
                </a:solidFill>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These</a:t>
            </a:r>
            <a:r>
              <a:rPr sz="2800" spc="-5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were</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from</a:t>
            </a:r>
            <a:r>
              <a:rPr sz="2800" spc="-7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various</a:t>
            </a:r>
            <a:r>
              <a:rPr sz="2800" spc="-8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groups</a:t>
            </a:r>
            <a:r>
              <a:rPr sz="2800" spc="-65"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associated</a:t>
            </a:r>
            <a:r>
              <a:rPr sz="2800" spc="-70" dirty="0">
                <a:latin typeface="Arial" panose="020B0604020202020204" pitchFamily="34" charset="0"/>
                <a:cs typeface="Arial" panose="020B0604020202020204" pitchFamily="34" charset="0"/>
              </a:rPr>
              <a:t> </a:t>
            </a:r>
            <a:r>
              <a:rPr sz="2800" dirty="0">
                <a:latin typeface="Arial" panose="020B0604020202020204" pitchFamily="34" charset="0"/>
                <a:cs typeface="Arial" panose="020B0604020202020204" pitchFamily="34" charset="0"/>
              </a:rPr>
              <a:t>with</a:t>
            </a:r>
            <a:r>
              <a:rPr sz="2800" spc="-75" dirty="0">
                <a:latin typeface="Arial" panose="020B0604020202020204" pitchFamily="34" charset="0"/>
                <a:cs typeface="Arial" panose="020B0604020202020204" pitchFamily="34" charset="0"/>
              </a:rPr>
              <a:t> </a:t>
            </a:r>
            <a:r>
              <a:rPr sz="2800" spc="-25" dirty="0">
                <a:latin typeface="Arial" panose="020B0604020202020204" pitchFamily="34" charset="0"/>
                <a:cs typeface="Arial" panose="020B0604020202020204" pitchFamily="34" charset="0"/>
              </a:rPr>
              <a:t>the </a:t>
            </a:r>
            <a:r>
              <a:rPr sz="2800" spc="-10" dirty="0">
                <a:latin typeface="Arial" panose="020B0604020202020204" pitchFamily="34" charset="0"/>
                <a:cs typeface="Arial" panose="020B0604020202020204" pitchFamily="34" charset="0"/>
              </a:rPr>
              <a:t>project</a:t>
            </a:r>
            <a:endParaRPr sz="2800" dirty="0">
              <a:latin typeface="Arial" panose="020B0604020202020204" pitchFamily="34" charset="0"/>
              <a:cs typeface="Arial" panose="020B0604020202020204" pitchFamily="34" charset="0"/>
            </a:endParaRPr>
          </a:p>
          <a:p>
            <a:pPr marL="927100">
              <a:lnSpc>
                <a:spcPct val="100000"/>
              </a:lnSpc>
              <a:spcBef>
                <a:spcPts val="475"/>
              </a:spcBef>
            </a:pPr>
            <a:r>
              <a:rPr sz="1800" dirty="0">
                <a:solidFill>
                  <a:srgbClr val="FF0000"/>
                </a:solidFill>
                <a:latin typeface="Arial" panose="020B0604020202020204" pitchFamily="34" charset="0"/>
                <a:cs typeface="Arial" panose="020B0604020202020204" pitchFamily="34" charset="0"/>
              </a:rPr>
              <a:t>Image</a:t>
            </a:r>
            <a:r>
              <a:rPr sz="1800" spc="-45" dirty="0">
                <a:solidFill>
                  <a:srgbClr val="FF0000"/>
                </a:solidFill>
                <a:latin typeface="Arial" panose="020B0604020202020204" pitchFamily="34" charset="0"/>
                <a:cs typeface="Arial" panose="020B0604020202020204" pitchFamily="34" charset="0"/>
              </a:rPr>
              <a:t> </a:t>
            </a:r>
            <a:r>
              <a:rPr sz="1800" dirty="0">
                <a:solidFill>
                  <a:srgbClr val="FF0000"/>
                </a:solidFill>
                <a:latin typeface="Arial" panose="020B0604020202020204" pitchFamily="34" charset="0"/>
                <a:cs typeface="Arial" panose="020B0604020202020204" pitchFamily="34" charset="0"/>
              </a:rPr>
              <a:t>courtesy</a:t>
            </a:r>
            <a:r>
              <a:rPr sz="1800" spc="-45" dirty="0">
                <a:solidFill>
                  <a:srgbClr val="FF0000"/>
                </a:solidFill>
                <a:latin typeface="Arial" panose="020B0604020202020204" pitchFamily="34" charset="0"/>
                <a:cs typeface="Arial" panose="020B0604020202020204" pitchFamily="34" charset="0"/>
              </a:rPr>
              <a:t> </a:t>
            </a:r>
            <a:r>
              <a:rPr sz="1800" spc="-20" dirty="0">
                <a:solidFill>
                  <a:srgbClr val="FF0000"/>
                </a:solidFill>
                <a:latin typeface="Arial" panose="020B0604020202020204" pitchFamily="34" charset="0"/>
                <a:cs typeface="Arial" panose="020B0604020202020204" pitchFamily="34" charset="0"/>
              </a:rPr>
              <a:t>NASA</a:t>
            </a:r>
            <a:endParaRPr sz="1800" dirty="0">
              <a:latin typeface="Arial" panose="020B0604020202020204" pitchFamily="34" charset="0"/>
              <a:cs typeface="Arial" panose="020B0604020202020204" pitchFamily="34" charset="0"/>
            </a:endParaRPr>
          </a:p>
        </p:txBody>
      </p:sp>
      <p:pic>
        <p:nvPicPr>
          <p:cNvPr id="5" name="object 5"/>
          <p:cNvPicPr/>
          <p:nvPr/>
        </p:nvPicPr>
        <p:blipFill>
          <a:blip r:embed="rId3" cstate="print"/>
          <a:stretch>
            <a:fillRect/>
          </a:stretch>
        </p:blipFill>
        <p:spPr>
          <a:xfrm>
            <a:off x="3810000" y="4267200"/>
            <a:ext cx="3949700" cy="1828800"/>
          </a:xfrm>
          <a:prstGeom prst="rect">
            <a:avLst/>
          </a:prstGeom>
        </p:spPr>
      </p:pic>
    </p:spTree>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2948178"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THE</a:t>
            </a:r>
            <a:r>
              <a:rPr spc="-7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DS1</a:t>
            </a:r>
            <a:r>
              <a:rPr spc="-5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CD</a:t>
            </a:r>
          </a:p>
        </p:txBody>
      </p:sp>
      <p:sp>
        <p:nvSpPr>
          <p:cNvPr id="4" name="object 4"/>
          <p:cNvSpPr txBox="1">
            <a:spLocks noGrp="1"/>
          </p:cNvSpPr>
          <p:nvPr>
            <p:ph type="body" idx="1"/>
          </p:nvPr>
        </p:nvSpPr>
        <p:spPr>
          <a:xfrm>
            <a:off x="383540" y="1475861"/>
            <a:ext cx="8305800" cy="3068229"/>
          </a:xfrm>
          <a:prstGeom prst="rect">
            <a:avLst/>
          </a:prstGeom>
        </p:spPr>
        <p:txBody>
          <a:bodyPr vert="horz" wrap="square" lIns="0" tIns="112476" rIns="0" bIns="0" rtlCol="0">
            <a:spAutoFit/>
          </a:bodyPr>
          <a:lstStyle/>
          <a:p>
            <a:pPr marL="12700" marR="5080">
              <a:lnSpc>
                <a:spcPct val="100000"/>
              </a:lnSpc>
              <a:spcBef>
                <a:spcPts val="105"/>
              </a:spcBef>
            </a:pPr>
            <a:r>
              <a:rPr dirty="0">
                <a:latin typeface="Arial" panose="020B0604020202020204" pitchFamily="34" charset="0"/>
                <a:cs typeface="Arial" panose="020B0604020202020204" pitchFamily="34" charset="0"/>
              </a:rPr>
              <a:t>I</a:t>
            </a:r>
            <a:r>
              <a:rPr spc="-4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was</a:t>
            </a:r>
            <a:r>
              <a:rPr spc="-4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responsible</a:t>
            </a:r>
            <a:r>
              <a:rPr spc="-5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for</a:t>
            </a:r>
            <a:r>
              <a:rPr spc="-6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putting</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together</a:t>
            </a:r>
            <a:r>
              <a:rPr spc="-8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spc="-5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CD</a:t>
            </a:r>
            <a:r>
              <a:rPr spc="-45"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from </a:t>
            </a:r>
            <a:r>
              <a:rPr dirty="0">
                <a:latin typeface="Arial" panose="020B0604020202020204" pitchFamily="34" charset="0"/>
                <a:cs typeface="Arial" panose="020B0604020202020204" pitchFamily="34" charset="0"/>
              </a:rPr>
              <a:t>the</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prime</a:t>
            </a:r>
            <a:r>
              <a:rPr spc="-3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spacecraft</a:t>
            </a:r>
            <a:r>
              <a:rPr spc="-4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contractor,</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a:t>
            </a:r>
            <a:r>
              <a:rPr spc="-3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company </a:t>
            </a:r>
            <a:r>
              <a:rPr dirty="0">
                <a:latin typeface="Arial" panose="020B0604020202020204" pitchFamily="34" charset="0"/>
                <a:cs typeface="Arial" panose="020B0604020202020204" pitchFamily="34" charset="0"/>
              </a:rPr>
              <a:t>called</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Spectrum</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Astro</a:t>
            </a:r>
            <a:r>
              <a:rPr spc="-3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(later</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General</a:t>
            </a:r>
            <a:r>
              <a:rPr spc="-5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Dynamics </a:t>
            </a:r>
            <a:r>
              <a:rPr dirty="0">
                <a:latin typeface="Arial" panose="020B0604020202020204" pitchFamily="34" charset="0"/>
                <a:cs typeface="Arial" panose="020B0604020202020204" pitchFamily="34" charset="0"/>
              </a:rPr>
              <a:t>C4,</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later</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General</a:t>
            </a:r>
            <a:r>
              <a:rPr spc="-5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Dynamics</a:t>
            </a:r>
            <a:r>
              <a:rPr spc="-4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IS,</a:t>
            </a:r>
            <a:r>
              <a:rPr spc="-2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later</a:t>
            </a:r>
            <a:r>
              <a:rPr spc="-4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Orbital </a:t>
            </a:r>
            <a:r>
              <a:rPr dirty="0">
                <a:latin typeface="Arial" panose="020B0604020202020204" pitchFamily="34" charset="0"/>
                <a:cs typeface="Arial" panose="020B0604020202020204" pitchFamily="34" charset="0"/>
              </a:rPr>
              <a:t>Sciences,</a:t>
            </a:r>
            <a:r>
              <a:rPr spc="-35" dirty="0">
                <a:latin typeface="Arial" panose="020B0604020202020204" pitchFamily="34" charset="0"/>
                <a:cs typeface="Arial" panose="020B0604020202020204" pitchFamily="34" charset="0"/>
              </a:rPr>
              <a:t> </a:t>
            </a:r>
            <a:r>
              <a:rPr lang="en-US" spc="-35" dirty="0">
                <a:latin typeface="Arial" panose="020B0604020202020204" pitchFamily="34" charset="0"/>
                <a:cs typeface="Arial" panose="020B0604020202020204" pitchFamily="34" charset="0"/>
              </a:rPr>
              <a:t>later Orbital ATK, </a:t>
            </a:r>
            <a:r>
              <a:rPr spc="-10" dirty="0">
                <a:latin typeface="Arial" panose="020B0604020202020204" pitchFamily="34" charset="0"/>
                <a:cs typeface="Arial" panose="020B0604020202020204" pitchFamily="34" charset="0"/>
              </a:rPr>
              <a:t>later</a:t>
            </a:r>
            <a:r>
              <a:rPr lang="en-US" spc="-10" dirty="0">
                <a:latin typeface="Arial" panose="020B0604020202020204" pitchFamily="34" charset="0"/>
                <a:cs typeface="Arial" panose="020B0604020202020204" pitchFamily="34" charset="0"/>
              </a:rPr>
              <a:t> Northrup Grumman</a:t>
            </a:r>
            <a:r>
              <a:rPr spc="-10" dirty="0">
                <a:latin typeface="Arial" panose="020B0604020202020204" pitchFamily="34" charset="0"/>
                <a:cs typeface="Arial" panose="020B0604020202020204" pitchFamily="34" charset="0"/>
              </a:rPr>
              <a:t>…)</a:t>
            </a:r>
          </a:p>
        </p:txBody>
      </p:sp>
    </p:spTree>
  </p:cSld>
  <p:clrMapOvr>
    <a:masterClrMapping/>
  </p:clrMapOvr>
  <p:transition spd="med">
    <p:pull/>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3387090" cy="538721"/>
          </a:xfrm>
          <a:prstGeom prst="rect">
            <a:avLst/>
          </a:prstGeom>
        </p:spPr>
      </p:pic>
      <p:sp>
        <p:nvSpPr>
          <p:cNvPr id="3" name="object 3"/>
          <p:cNvSpPr txBox="1">
            <a:spLocks noGrp="1"/>
          </p:cNvSpPr>
          <p:nvPr>
            <p:ph type="title"/>
          </p:nvPr>
        </p:nvSpPr>
        <p:spPr>
          <a:xfrm>
            <a:off x="383540" y="473710"/>
            <a:ext cx="8418830" cy="669926"/>
          </a:xfrm>
          <a:prstGeom prst="rect">
            <a:avLst/>
          </a:prstGeom>
        </p:spPr>
        <p:txBody>
          <a:bodyPr vert="horz" wrap="square" lIns="0" tIns="114807" rIns="0" bIns="0" rtlCol="0">
            <a:spAutoFit/>
          </a:bodyPr>
          <a:lstStyle/>
          <a:p>
            <a:pPr marL="12700">
              <a:lnSpc>
                <a:spcPct val="100000"/>
              </a:lnSpc>
              <a:spcBef>
                <a:spcPts val="100"/>
              </a:spcBef>
            </a:pPr>
            <a:r>
              <a:rPr dirty="0">
                <a:latin typeface="Arial" panose="020B0604020202020204" pitchFamily="34" charset="0"/>
                <a:cs typeface="Arial" panose="020B0604020202020204" pitchFamily="34" charset="0"/>
              </a:rPr>
              <a:t>MORE</a:t>
            </a:r>
            <a:r>
              <a:rPr spc="-9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DS1</a:t>
            </a:r>
            <a:r>
              <a:rPr spc="-7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CD</a:t>
            </a:r>
          </a:p>
        </p:txBody>
      </p:sp>
      <p:sp>
        <p:nvSpPr>
          <p:cNvPr id="4" name="object 4"/>
          <p:cNvSpPr txBox="1"/>
          <p:nvPr/>
        </p:nvSpPr>
        <p:spPr>
          <a:xfrm>
            <a:off x="383540" y="1575002"/>
            <a:ext cx="8524875" cy="3665747"/>
          </a:xfrm>
          <a:prstGeom prst="rect">
            <a:avLst/>
          </a:prstGeom>
        </p:spPr>
        <p:txBody>
          <a:bodyPr vert="horz" wrap="square" lIns="0" tIns="13335" rIns="0" bIns="0" rtlCol="0">
            <a:spAutoFit/>
          </a:bodyPr>
          <a:lstStyle/>
          <a:p>
            <a:pPr marL="355600" marR="222885" lvl="0" indent="-342900" algn="just" defTabSz="914400" eaLnBrk="1" fontAlgn="auto" latinLnBrk="0" hangingPunct="1">
              <a:lnSpc>
                <a:spcPct val="100000"/>
              </a:lnSpc>
              <a:spcBef>
                <a:spcPts val="105"/>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05" normalizeH="0" baseline="0" noProof="0" dirty="0">
                <a:ln>
                  <a:noFill/>
                </a:ln>
                <a:solidFill>
                  <a:srgbClr val="EFA12D"/>
                </a:solidFill>
                <a:effectLst/>
                <a:uLnTx/>
                <a:uFillTx/>
                <a:latin typeface="Times New Roman"/>
                <a:cs typeface="Times New Roman"/>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DS1</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contained</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comments</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from</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anyone</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on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mission</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interested</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making</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them</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355600" marR="5080" lvl="0" indent="-342900" algn="just"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9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Young</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people</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from</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Boys</a:t>
            </a:r>
            <a:r>
              <a:rPr kumimoji="0" sz="32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and</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Girls</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Clubs</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all</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over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8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world</a:t>
            </a:r>
            <a:r>
              <a:rPr kumimoji="0" sz="3200" b="0" i="0" u="none" strike="noStrike" kern="0" cap="none" spc="-7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were</a:t>
            </a:r>
            <a:r>
              <a:rPr kumimoji="0" sz="3200" b="0" i="0" u="none" strike="noStrike" kern="0" cap="none" spc="-9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invited</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to</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convey</a:t>
            </a:r>
            <a:r>
              <a:rPr kumimoji="0" sz="3200" b="0" i="0" u="none" strike="noStrike" kern="0" cap="none" spc="-9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pictures</a:t>
            </a:r>
            <a:r>
              <a:rPr kumimoji="0" sz="3200" b="0" i="0" u="none" strike="noStrike" kern="0" cap="none" spc="-7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and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words</a:t>
            </a:r>
            <a:r>
              <a:rPr kumimoji="0" sz="32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what</a:t>
            </a:r>
            <a:r>
              <a:rPr kumimoji="0" sz="32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they</a:t>
            </a:r>
            <a:r>
              <a:rPr kumimoji="0" sz="32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thought</a:t>
            </a:r>
            <a:r>
              <a:rPr kumimoji="0" sz="32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future</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would</a:t>
            </a:r>
            <a:r>
              <a:rPr kumimoji="0" sz="32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bring.</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algn="just" defTabSz="914400" eaLnBrk="1" fontAlgn="auto" latinLnBrk="0" hangingPunct="1">
              <a:lnSpc>
                <a:spcPct val="100000"/>
              </a:lnSpc>
              <a:spcBef>
                <a:spcPts val="770"/>
              </a:spcBef>
              <a:spcAft>
                <a:spcPts val="0"/>
              </a:spcAft>
              <a:buClrTx/>
              <a:buSzTx/>
              <a:buFontTx/>
              <a:buNone/>
              <a:tabLst/>
              <a:defRPr/>
            </a:pPr>
            <a:r>
              <a:rPr kumimoji="0" sz="225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250" b="0" i="0" u="none" strike="noStrike" kern="0" cap="none" spc="12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pictures</a:t>
            </a:r>
            <a:r>
              <a:rPr kumimoji="0" sz="32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are</a:t>
            </a:r>
            <a:r>
              <a:rPr kumimoji="0" sz="3200" b="0" i="0"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2</a:t>
            </a:r>
            <a:r>
              <a:rPr kumimoji="0" lang="en-US"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7</a:t>
            </a:r>
            <a:r>
              <a:rPr kumimoji="0" sz="32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years</a:t>
            </a:r>
            <a:r>
              <a:rPr kumimoji="0" sz="3200" b="0" i="0"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32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old</a:t>
            </a:r>
            <a:r>
              <a:rPr kumimoji="0" sz="32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now.</a:t>
            </a:r>
            <a:endParaRPr kumimoji="0" sz="3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776" y="1036332"/>
            <a:ext cx="8186166" cy="538721"/>
          </a:xfrm>
          <a:prstGeom prst="rect">
            <a:avLst/>
          </a:prstGeom>
        </p:spPr>
      </p:pic>
      <p:sp>
        <p:nvSpPr>
          <p:cNvPr id="3" name="object 3"/>
          <p:cNvSpPr txBox="1">
            <a:spLocks noGrp="1"/>
          </p:cNvSpPr>
          <p:nvPr>
            <p:ph type="title"/>
          </p:nvPr>
        </p:nvSpPr>
        <p:spPr>
          <a:xfrm>
            <a:off x="383540" y="473710"/>
            <a:ext cx="8418830" cy="608371"/>
          </a:xfrm>
          <a:prstGeom prst="rect">
            <a:avLst/>
          </a:prstGeom>
        </p:spPr>
        <p:txBody>
          <a:bodyPr vert="horz" wrap="square" lIns="0" tIns="114807" rIns="0" bIns="0" rtlCol="0">
            <a:spAutoFit/>
          </a:bodyPr>
          <a:lstStyle/>
          <a:p>
            <a:pPr marL="12700">
              <a:lnSpc>
                <a:spcPct val="100000"/>
              </a:lnSpc>
              <a:spcBef>
                <a:spcPts val="100"/>
              </a:spcBef>
            </a:pPr>
            <a:r>
              <a:rPr sz="3200" spc="-10" dirty="0">
                <a:latin typeface="Arial" panose="020B0604020202020204" pitchFamily="34" charset="0"/>
                <a:cs typeface="Arial" panose="020B0604020202020204" pitchFamily="34" charset="0"/>
              </a:rPr>
              <a:t>WHAT</a:t>
            </a:r>
            <a:r>
              <a:rPr sz="3200" spc="-95"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CAN</a:t>
            </a:r>
            <a:r>
              <a:rPr sz="3200" spc="-9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YOU</a:t>
            </a:r>
            <a:r>
              <a:rPr sz="3200" spc="-9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DO</a:t>
            </a:r>
            <a:r>
              <a:rPr sz="3200" spc="-9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WITH</a:t>
            </a:r>
            <a:r>
              <a:rPr sz="3200" spc="-95"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THE</a:t>
            </a:r>
            <a:r>
              <a:rPr sz="3200" spc="-90" dirty="0">
                <a:latin typeface="Arial" panose="020B0604020202020204" pitchFamily="34" charset="0"/>
                <a:cs typeface="Arial" panose="020B0604020202020204" pitchFamily="34" charset="0"/>
              </a:rPr>
              <a:t> </a:t>
            </a:r>
            <a:r>
              <a:rPr sz="3200" dirty="0">
                <a:latin typeface="Arial" panose="020B0604020202020204" pitchFamily="34" charset="0"/>
                <a:cs typeface="Arial" panose="020B0604020202020204" pitchFamily="34" charset="0"/>
              </a:rPr>
              <a:t>DS1</a:t>
            </a:r>
            <a:r>
              <a:rPr sz="3200" spc="-80" dirty="0">
                <a:latin typeface="Arial" panose="020B0604020202020204" pitchFamily="34" charset="0"/>
                <a:cs typeface="Arial" panose="020B0604020202020204" pitchFamily="34" charset="0"/>
              </a:rPr>
              <a:t> </a:t>
            </a:r>
            <a:r>
              <a:rPr sz="3200" spc="-25" dirty="0">
                <a:latin typeface="Arial" panose="020B0604020202020204" pitchFamily="34" charset="0"/>
                <a:cs typeface="Arial" panose="020B0604020202020204" pitchFamily="34" charset="0"/>
              </a:rPr>
              <a:t>CD?</a:t>
            </a:r>
          </a:p>
        </p:txBody>
      </p:sp>
      <p:sp>
        <p:nvSpPr>
          <p:cNvPr id="4" name="object 4"/>
          <p:cNvSpPr txBox="1"/>
          <p:nvPr/>
        </p:nvSpPr>
        <p:spPr>
          <a:xfrm>
            <a:off x="383540" y="1477810"/>
            <a:ext cx="7972425" cy="3299620"/>
          </a:xfrm>
          <a:prstGeom prst="rect">
            <a:avLst/>
          </a:prstGeom>
        </p:spPr>
        <p:txBody>
          <a:bodyPr vert="horz" wrap="square" lIns="0" tIns="110489" rIns="0" bIns="0" rtlCol="0">
            <a:spAutoFit/>
          </a:bodyPr>
          <a:lstStyle/>
          <a:p>
            <a:pPr marL="12700" marR="0" lvl="0" indent="0" defTabSz="914400" eaLnBrk="1" fontAlgn="auto" latinLnBrk="0" hangingPunct="1">
              <a:lnSpc>
                <a:spcPct val="100000"/>
              </a:lnSpc>
              <a:spcBef>
                <a:spcPts val="869"/>
              </a:spcBef>
              <a:spcAft>
                <a:spcPts val="0"/>
              </a:spcAft>
              <a:buClrTx/>
              <a:buSzTx/>
              <a:buFontTx/>
              <a:buNone/>
              <a:tabLst>
                <a:tab pos="2892425" algn="l"/>
              </a:tabLst>
              <a:defRPr/>
            </a:pPr>
            <a:r>
              <a:rPr kumimoji="0" sz="2250" b="0" i="0" u="none" strike="noStrike" kern="0" cap="none" spc="0" normalizeH="0" baseline="0" noProof="0" dirty="0">
                <a:ln>
                  <a:noFill/>
                </a:ln>
                <a:solidFill>
                  <a:srgbClr val="EFA12D"/>
                </a:solidFill>
                <a:effectLst/>
                <a:uLnTx/>
                <a:uFillTx/>
                <a:latin typeface="Wingdings 2"/>
                <a:cs typeface="Wingdings 2"/>
              </a:rPr>
              <a:t></a:t>
            </a:r>
            <a:r>
              <a:rPr kumimoji="0" sz="2250" b="0" i="0" u="none" strike="noStrike" kern="0" cap="none" spc="125" normalizeH="0" baseline="0" noProof="0" dirty="0">
                <a:ln>
                  <a:noFill/>
                </a:ln>
                <a:solidFill>
                  <a:srgbClr val="EFA12D"/>
                </a:solidFill>
                <a:effectLst/>
                <a:uLnTx/>
                <a:uFillTx/>
                <a:latin typeface="Times New Roman"/>
                <a:cs typeface="Times New Roman"/>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First,</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get</a:t>
            </a:r>
            <a:r>
              <a:rPr kumimoji="0" sz="2400" b="0" i="0" u="none" strike="noStrike" kern="0" cap="none" spc="-1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4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one:</a:t>
            </a:r>
            <a:endParaRPr lang="en-US" sz="2400" kern="0" spc="-20" dirty="0">
              <a:solidFill>
                <a:srgbClr val="4E3A2F"/>
              </a:solidFill>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869"/>
              </a:spcBef>
              <a:spcAft>
                <a:spcPts val="0"/>
              </a:spcAft>
              <a:buClrTx/>
              <a:buSzTx/>
              <a:buFontTx/>
              <a:buNone/>
              <a:tabLst>
                <a:tab pos="2892425" algn="l"/>
              </a:tabLst>
              <a:defRPr/>
            </a:pPr>
            <a:r>
              <a:rPr kumimoji="0" lang="en-US" b="0" i="0" u="sng" strike="noStrike" kern="0" cap="none" spc="-10" normalizeH="0" baseline="0" noProof="0" dirty="0">
                <a:ln>
                  <a:noFill/>
                </a:ln>
                <a:solidFill>
                  <a:srgbClr val="AC1F1F"/>
                </a:solidFill>
                <a:effectLst/>
                <a:uLnTx/>
                <a:uFill>
                  <a:solidFill>
                    <a:srgbClr val="AC1F1F"/>
                  </a:solidFill>
                </a:uFill>
                <a:latin typeface="Arial" panose="020B0604020202020204" pitchFamily="34" charset="0"/>
                <a:cs typeface="Arial" panose="020B0604020202020204" pitchFamily="34" charset="0"/>
                <a:hlinkClick r:id="rId3"/>
              </a:rPr>
              <a:t>https://www.slideshare.net/dondoerres</a:t>
            </a:r>
            <a:endParaRPr kumimoji="0" lang="en-US" b="0" i="0" u="sng" strike="noStrike" kern="0" cap="none" spc="-10" normalizeH="0" baseline="0" noProof="0" dirty="0">
              <a:ln>
                <a:noFill/>
              </a:ln>
              <a:solidFill>
                <a:srgbClr val="AC1F1F"/>
              </a:solidFill>
              <a:effectLst/>
              <a:uLnTx/>
              <a:uFill>
                <a:solidFill>
                  <a:srgbClr val="AC1F1F"/>
                </a:solidFill>
              </a:uFill>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869"/>
              </a:spcBef>
              <a:spcAft>
                <a:spcPts val="0"/>
              </a:spcAft>
              <a:buClrTx/>
              <a:buSzTx/>
              <a:buFontTx/>
              <a:buNone/>
              <a:tabLst>
                <a:tab pos="2892425" algn="l"/>
              </a:tabLst>
              <a:defRPr/>
            </a:pPr>
            <a:r>
              <a:rPr kumimoji="0" lang="en-US" b="0" i="0" u="sng" strike="noStrike" kern="0" cap="none" spc="-10" normalizeH="0" baseline="0" noProof="0" dirty="0">
                <a:ln>
                  <a:noFill/>
                </a:ln>
                <a:solidFill>
                  <a:srgbClr val="AC1F1F"/>
                </a:solidFill>
                <a:effectLst/>
                <a:uLnTx/>
                <a:uFill>
                  <a:solidFill>
                    <a:srgbClr val="AC1F1F"/>
                  </a:solidFill>
                </a:uFill>
                <a:latin typeface="Arial" panose="020B0604020202020204" pitchFamily="34" charset="0"/>
                <a:cs typeface="Arial" panose="020B0604020202020204" pitchFamily="34" charset="0"/>
                <a:hlinkClick r:id="rId4"/>
              </a:rPr>
              <a:t>https://github.com/dondoerres/DS1_CD</a:t>
            </a:r>
            <a:endParaRPr kumimoji="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12700" marR="0" lvl="0" indent="0" defTabSz="914400" eaLnBrk="1" fontAlgn="auto" latinLnBrk="0" hangingPunct="1">
              <a:lnSpc>
                <a:spcPct val="100000"/>
              </a:lnSpc>
              <a:spcBef>
                <a:spcPts val="770"/>
              </a:spcBef>
              <a:spcAft>
                <a:spcPts val="0"/>
              </a:spcAft>
              <a:buClrTx/>
              <a:buSzTx/>
              <a:buFontTx/>
              <a:buNone/>
              <a:tabLst/>
              <a:defRPr/>
            </a:pPr>
            <a:r>
              <a:rPr kumimoji="0" sz="240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400" b="0" i="0" u="none" strike="noStrike" kern="0" cap="none" spc="12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4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Then</a:t>
            </a:r>
            <a:r>
              <a:rPr kumimoji="0" sz="24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lang="en-US" sz="2400" kern="0" spc="-10" dirty="0">
                <a:solidFill>
                  <a:srgbClr val="4E3A2F"/>
                </a:solidFill>
                <a:latin typeface="Arial" panose="020B0604020202020204" pitchFamily="34" charset="0"/>
                <a:cs typeface="Arial" panose="020B0604020202020204" pitchFamily="34" charset="0"/>
              </a:rPr>
              <a:t>reflect</a:t>
            </a:r>
            <a:r>
              <a:rPr kumimoji="0" sz="24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a:t>
            </a:r>
            <a:endParaRPr kumimoji="0" sz="2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75"/>
              </a:spcBef>
              <a:spcAft>
                <a:spcPts val="0"/>
              </a:spcAft>
              <a:buClrTx/>
              <a:buSzTx/>
              <a:buFontTx/>
              <a:buNone/>
              <a:tabLst/>
              <a:defRPr/>
            </a:pPr>
            <a:r>
              <a:rPr kumimoji="0" sz="240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400" b="0" i="0" u="none" strike="noStrike" kern="0" cap="none" spc="-1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What</a:t>
            </a:r>
            <a:r>
              <a:rPr kumimoji="0" sz="2000" b="0" i="1" u="none" strike="noStrike" kern="0" cap="none" spc="-3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was</a:t>
            </a:r>
            <a:r>
              <a:rPr kumimoji="0" sz="2000" b="0" i="1"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000" b="0" i="1"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vision</a:t>
            </a:r>
            <a:r>
              <a:rPr kumimoji="0" sz="2000" b="0" i="1"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000" b="0" i="1"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a:t>
            </a:r>
            <a:r>
              <a:rPr kumimoji="0" sz="2000" b="0" i="1" u="none" strike="noStrike" kern="0" cap="none" spc="-4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future</a:t>
            </a:r>
            <a:r>
              <a:rPr kumimoji="0" sz="2000" b="0" i="1"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2</a:t>
            </a:r>
            <a:r>
              <a:rPr kumimoji="0" lang="en-US"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7</a:t>
            </a:r>
            <a:r>
              <a:rPr kumimoji="0" sz="2000" b="0" i="1"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years</a:t>
            </a:r>
            <a:r>
              <a:rPr kumimoji="0" sz="2000" b="0" i="1"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1"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ago?</a:t>
            </a:r>
            <a:endParaRPr kumimoji="0"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756285" marR="5080" lvl="0" indent="-287020" defTabSz="914400" eaLnBrk="1" fontAlgn="auto" latinLnBrk="0" hangingPunct="1">
              <a:lnSpc>
                <a:spcPct val="100000"/>
              </a:lnSpc>
              <a:spcBef>
                <a:spcPts val="675"/>
              </a:spcBef>
              <a:spcAft>
                <a:spcPts val="0"/>
              </a:spcAft>
              <a:buClrTx/>
              <a:buSzTx/>
              <a:buFontTx/>
              <a:buNone/>
              <a:tabLst/>
              <a:defRPr/>
            </a:pPr>
            <a:r>
              <a:rPr kumimoji="0" sz="200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000" b="0" i="0" u="none" strike="noStrike" kern="0" cap="none" spc="-20"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Hundreds</a:t>
            </a:r>
            <a:r>
              <a:rPr kumimoji="0" sz="2000" b="0" i="0" u="none" strike="noStrike" kern="0" cap="none" spc="-3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of</a:t>
            </a:r>
            <a:r>
              <a:rPr kumimoji="0" sz="20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young</a:t>
            </a:r>
            <a:r>
              <a:rPr kumimoji="0" sz="2000" b="0" i="0" u="none" strike="noStrike" kern="0" cap="none" spc="-6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people</a:t>
            </a:r>
            <a:r>
              <a:rPr kumimoji="0" sz="2000" b="0" i="0" u="none" strike="noStrike" kern="0" cap="none" spc="-2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shared</a:t>
            </a:r>
            <a:r>
              <a:rPr kumimoji="0" sz="20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their</a:t>
            </a:r>
            <a:r>
              <a:rPr kumimoji="0" sz="20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vision</a:t>
            </a:r>
            <a:r>
              <a:rPr kumimoji="0" sz="2000" b="0" i="0" u="none" strike="noStrike" kern="0" cap="none" spc="-6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25" normalizeH="0" baseline="0" noProof="0" dirty="0">
                <a:ln>
                  <a:noFill/>
                </a:ln>
                <a:solidFill>
                  <a:srgbClr val="4E3A2F"/>
                </a:solidFill>
                <a:effectLst/>
                <a:uLnTx/>
                <a:uFillTx/>
                <a:latin typeface="Arial" panose="020B0604020202020204" pitchFamily="34" charset="0"/>
                <a:cs typeface="Arial" panose="020B0604020202020204" pitchFamily="34" charset="0"/>
              </a:rPr>
              <a:t>by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sending</a:t>
            </a:r>
            <a:r>
              <a:rPr kumimoji="0" sz="2000" b="0" i="0" u="none" strike="noStrike" kern="0" cap="none" spc="-4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it</a:t>
            </a:r>
            <a:r>
              <a:rPr kumimoji="0" sz="20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into</a:t>
            </a:r>
            <a:r>
              <a:rPr kumimoji="0" sz="2000" b="0" i="0" u="none" strike="noStrike" kern="0" cap="none" spc="-55"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deep</a:t>
            </a:r>
            <a:r>
              <a:rPr kumimoji="0" sz="20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 space.</a:t>
            </a:r>
            <a:endParaRPr kumimoji="0"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a:p>
            <a:pPr marL="469900" marR="0" lvl="0" indent="0" defTabSz="914400" eaLnBrk="1" fontAlgn="auto" latinLnBrk="0" hangingPunct="1">
              <a:lnSpc>
                <a:spcPct val="100000"/>
              </a:lnSpc>
              <a:spcBef>
                <a:spcPts val="675"/>
              </a:spcBef>
              <a:spcAft>
                <a:spcPts val="0"/>
              </a:spcAft>
              <a:buClrTx/>
              <a:buSzTx/>
              <a:buFontTx/>
              <a:buNone/>
              <a:tabLst/>
              <a:defRPr/>
            </a:pPr>
            <a:r>
              <a:rPr kumimoji="0" sz="2000" b="0" i="0" u="none" strike="noStrike" kern="0" cap="none" spc="0" normalizeH="0" baseline="0" noProof="0" dirty="0">
                <a:ln>
                  <a:noFill/>
                </a:ln>
                <a:solidFill>
                  <a:srgbClr val="EFA12D"/>
                </a:solidFill>
                <a:effectLst/>
                <a:uLnTx/>
                <a:uFillTx/>
                <a:latin typeface="Arial" panose="020B0604020202020204" pitchFamily="34" charset="0"/>
                <a:cs typeface="Arial" panose="020B0604020202020204" pitchFamily="34" charset="0"/>
              </a:rPr>
              <a:t></a:t>
            </a:r>
            <a:r>
              <a:rPr kumimoji="0" sz="2000" b="0" i="0" u="none" strike="noStrike" kern="0" cap="none" spc="-15" normalizeH="0" baseline="0" noProof="0" dirty="0">
                <a:ln>
                  <a:noFill/>
                </a:ln>
                <a:solidFill>
                  <a:srgbClr val="EFA12D"/>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Have</a:t>
            </a:r>
            <a:r>
              <a:rPr kumimoji="0" sz="20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0" normalizeH="0" baseline="0" noProof="0" dirty="0">
                <a:ln>
                  <a:noFill/>
                </a:ln>
                <a:solidFill>
                  <a:srgbClr val="4E3A2F"/>
                </a:solidFill>
                <a:effectLst/>
                <a:uLnTx/>
                <a:uFillTx/>
                <a:latin typeface="Arial" panose="020B0604020202020204" pitchFamily="34" charset="0"/>
                <a:cs typeface="Arial" panose="020B0604020202020204" pitchFamily="34" charset="0"/>
              </a:rPr>
              <a:t>a</a:t>
            </a:r>
            <a:r>
              <a:rPr kumimoji="0" sz="2000" b="0" i="0" u="none" strike="noStrike" kern="0" cap="none" spc="-50" normalizeH="0" baseline="0" noProof="0" dirty="0">
                <a:ln>
                  <a:noFill/>
                </a:ln>
                <a:solidFill>
                  <a:srgbClr val="4E3A2F"/>
                </a:solidFill>
                <a:effectLst/>
                <a:uLnTx/>
                <a:uFillTx/>
                <a:latin typeface="Arial" panose="020B0604020202020204" pitchFamily="34" charset="0"/>
                <a:cs typeface="Arial" panose="020B0604020202020204" pitchFamily="34" charset="0"/>
              </a:rPr>
              <a:t> </a:t>
            </a:r>
            <a:r>
              <a:rPr kumimoji="0" sz="2000" b="0" i="0" u="none" strike="noStrike" kern="0" cap="none" spc="-10" normalizeH="0" baseline="0" noProof="0" dirty="0">
                <a:ln>
                  <a:noFill/>
                </a:ln>
                <a:solidFill>
                  <a:srgbClr val="4E3A2F"/>
                </a:solidFill>
                <a:effectLst/>
                <a:uLnTx/>
                <a:uFillTx/>
                <a:latin typeface="Arial" panose="020B0604020202020204" pitchFamily="34" charset="0"/>
                <a:cs typeface="Arial" panose="020B0604020202020204" pitchFamily="34" charset="0"/>
              </a:rPr>
              <a:t>look…</a:t>
            </a:r>
            <a:endParaRPr kumimoji="0" sz="20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5" name="object 5"/>
          <p:cNvPicPr/>
          <p:nvPr/>
        </p:nvPicPr>
        <p:blipFill>
          <a:blip r:embed="rId5" cstate="print"/>
          <a:stretch>
            <a:fillRect/>
          </a:stretch>
        </p:blipFill>
        <p:spPr>
          <a:xfrm>
            <a:off x="5784342" y="4325112"/>
            <a:ext cx="2514600" cy="1906524"/>
          </a:xfrm>
          <a:prstGeom prst="rect">
            <a:avLst/>
          </a:prstGeom>
        </p:spPr>
      </p:pic>
      <p:pic>
        <p:nvPicPr>
          <p:cNvPr id="6" name="object 6"/>
          <p:cNvPicPr/>
          <p:nvPr/>
        </p:nvPicPr>
        <p:blipFill>
          <a:blip r:embed="rId6" cstate="print"/>
          <a:stretch>
            <a:fillRect/>
          </a:stretch>
        </p:blipFill>
        <p:spPr>
          <a:xfrm>
            <a:off x="3174238" y="4612838"/>
            <a:ext cx="2506980" cy="1906524"/>
          </a:xfrm>
          <a:prstGeom prst="rect">
            <a:avLst/>
          </a:prstGeom>
        </p:spPr>
      </p:pic>
    </p:spTree>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260B-1B18-3574-A06C-79F2AC42AE42}"/>
              </a:ext>
            </a:extLst>
          </p:cNvPr>
          <p:cNvSpPr>
            <a:spLocks noGrp="1"/>
          </p:cNvSpPr>
          <p:nvPr>
            <p:ph type="title"/>
          </p:nvPr>
        </p:nvSpPr>
        <p:spPr/>
        <p:txBody>
          <a:bodyPr/>
          <a:lstStyle/>
          <a:p>
            <a:r>
              <a:rPr lang="en-US" dirty="0">
                <a:solidFill>
                  <a:srgbClr val="0070C0"/>
                </a:solidFill>
              </a:rPr>
              <a:t>The Truth is Out There</a:t>
            </a:r>
          </a:p>
        </p:txBody>
      </p:sp>
      <p:pic>
        <p:nvPicPr>
          <p:cNvPr id="3" name="Picture 2" descr="A road with stop signs and a yellow gate">
            <a:extLst>
              <a:ext uri="{FF2B5EF4-FFF2-40B4-BE49-F238E27FC236}">
                <a16:creationId xmlns:a16="http://schemas.microsoft.com/office/drawing/2014/main" id="{2A3E42D0-1B92-F0EC-3C26-10DB1002E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255" y="1524000"/>
            <a:ext cx="6629400" cy="4972050"/>
          </a:xfrm>
          <a:prstGeom prst="rect">
            <a:avLst/>
          </a:prstGeom>
        </p:spPr>
      </p:pic>
    </p:spTree>
    <p:extLst>
      <p:ext uri="{BB962C8B-B14F-4D97-AF65-F5344CB8AC3E}">
        <p14:creationId xmlns:p14="http://schemas.microsoft.com/office/powerpoint/2010/main" val="4007470796"/>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CGW50087">
            <a:extLst>
              <a:ext uri="{FF2B5EF4-FFF2-40B4-BE49-F238E27FC236}">
                <a16:creationId xmlns:a16="http://schemas.microsoft.com/office/drawing/2014/main" id="{6AE732A8-248E-AB11-332F-3C6935C97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656" y="1428750"/>
            <a:ext cx="3290888"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5196484-3BE1-BAD0-C9F3-D3696A742356}"/>
              </a:ext>
            </a:extLst>
          </p:cNvPr>
          <p:cNvSpPr txBox="1"/>
          <p:nvPr/>
        </p:nvSpPr>
        <p:spPr>
          <a:xfrm>
            <a:off x="4114800" y="2819400"/>
            <a:ext cx="4572000" cy="830997"/>
          </a:xfrm>
          <a:prstGeom prst="rect">
            <a:avLst/>
          </a:prstGeom>
          <a:noFill/>
        </p:spPr>
        <p:txBody>
          <a:bodyPr wrap="square">
            <a:spAutoFit/>
          </a:bodyPr>
          <a:lstStyle/>
          <a:p>
            <a:pPr algn="ctr" eaLnBrk="0" fontAlgn="base" hangingPunct="0">
              <a:spcBef>
                <a:spcPct val="0"/>
              </a:spcBef>
              <a:spcAft>
                <a:spcPct val="0"/>
              </a:spcAft>
              <a:buNone/>
            </a:pPr>
            <a:r>
              <a:rPr lang="en-US" altLang="en-US" sz="4800" dirty="0">
                <a:solidFill>
                  <a:srgbClr val="000000"/>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405442343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226"/>
            <a:ext cx="9144000" cy="6850773"/>
            <a:chOff x="0" y="7226"/>
            <a:chExt cx="9144000" cy="6850773"/>
          </a:xfrm>
        </p:grpSpPr>
        <p:pic>
          <p:nvPicPr>
            <p:cNvPr id="3" name="object 3"/>
            <p:cNvPicPr/>
            <p:nvPr/>
          </p:nvPicPr>
          <p:blipFill>
            <a:blip r:embed="rId2" cstate="print"/>
            <a:stretch>
              <a:fillRect/>
            </a:stretch>
          </p:blipFill>
          <p:spPr>
            <a:xfrm>
              <a:off x="0" y="7226"/>
              <a:ext cx="9144000" cy="6850773"/>
            </a:xfrm>
            <a:prstGeom prst="rect">
              <a:avLst/>
            </a:prstGeom>
          </p:spPr>
        </p:pic>
        <p:pic>
          <p:nvPicPr>
            <p:cNvPr id="4" name="object 4"/>
            <p:cNvPicPr/>
            <p:nvPr/>
          </p:nvPicPr>
          <p:blipFill>
            <a:blip r:embed="rId3" cstate="print"/>
            <a:stretch>
              <a:fillRect/>
            </a:stretch>
          </p:blipFill>
          <p:spPr>
            <a:xfrm>
              <a:off x="515112" y="5344667"/>
              <a:ext cx="8628888" cy="12191"/>
            </a:xfrm>
            <a:prstGeom prst="rect">
              <a:avLst/>
            </a:prstGeom>
          </p:spPr>
        </p:pic>
      </p:grpSp>
      <p:sp>
        <p:nvSpPr>
          <p:cNvPr id="7" name="object 7"/>
          <p:cNvSpPr txBox="1"/>
          <p:nvPr/>
        </p:nvSpPr>
        <p:spPr>
          <a:xfrm>
            <a:off x="1486851" y="4038600"/>
            <a:ext cx="6170295" cy="2197396"/>
          </a:xfrm>
          <a:prstGeom prst="rect">
            <a:avLst/>
          </a:prstGeom>
        </p:spPr>
        <p:txBody>
          <a:bodyPr vert="horz" wrap="square" lIns="0" tIns="106045" rIns="0" bIns="0" rtlCol="0">
            <a:spAutoFit/>
          </a:bodyPr>
          <a:lstStyle/>
          <a:p>
            <a:pPr marL="12700">
              <a:lnSpc>
                <a:spcPct val="100000"/>
              </a:lnSpc>
              <a:spcBef>
                <a:spcPts val="835"/>
              </a:spcBef>
              <a:tabLst>
                <a:tab pos="2590165" algn="l"/>
                <a:tab pos="4059554" algn="l"/>
              </a:tabLst>
            </a:pPr>
            <a:r>
              <a:rPr sz="2400" dirty="0">
                <a:solidFill>
                  <a:srgbClr val="443329"/>
                </a:solidFill>
                <a:latin typeface="+mn-lt"/>
                <a:cs typeface="Franklin Gothic Book"/>
              </a:rPr>
              <a:t>First</a:t>
            </a:r>
            <a:r>
              <a:rPr sz="2400" spc="-40" dirty="0">
                <a:solidFill>
                  <a:srgbClr val="443329"/>
                </a:solidFill>
                <a:latin typeface="+mn-lt"/>
                <a:cs typeface="Franklin Gothic Book"/>
              </a:rPr>
              <a:t> </a:t>
            </a:r>
            <a:r>
              <a:rPr sz="2400" dirty="0">
                <a:solidFill>
                  <a:srgbClr val="443329"/>
                </a:solidFill>
                <a:latin typeface="+mn-lt"/>
                <a:cs typeface="Franklin Gothic Book"/>
              </a:rPr>
              <a:t>Contact</a:t>
            </a:r>
            <a:r>
              <a:rPr sz="2400" spc="-20" dirty="0">
                <a:solidFill>
                  <a:srgbClr val="443329"/>
                </a:solidFill>
                <a:latin typeface="+mn-lt"/>
                <a:cs typeface="Franklin Gothic Book"/>
              </a:rPr>
              <a:t> </a:t>
            </a:r>
            <a:r>
              <a:rPr sz="2400" dirty="0">
                <a:solidFill>
                  <a:srgbClr val="443329"/>
                </a:solidFill>
                <a:latin typeface="+mn-lt"/>
                <a:cs typeface="Franklin Gothic Book"/>
              </a:rPr>
              <a:t>– </a:t>
            </a:r>
            <a:r>
              <a:rPr sz="2400" spc="-20" dirty="0">
                <a:solidFill>
                  <a:srgbClr val="443329"/>
                </a:solidFill>
                <a:latin typeface="+mn-lt"/>
                <a:cs typeface="Franklin Gothic Book"/>
              </a:rPr>
              <a:t>Life</a:t>
            </a:r>
            <a:r>
              <a:rPr sz="2400" dirty="0">
                <a:solidFill>
                  <a:srgbClr val="443329"/>
                </a:solidFill>
                <a:latin typeface="+mn-lt"/>
                <a:cs typeface="Franklin Gothic Book"/>
              </a:rPr>
              <a:t>	</a:t>
            </a:r>
            <a:r>
              <a:rPr sz="2400" spc="-10" dirty="0">
                <a:solidFill>
                  <a:srgbClr val="443329"/>
                </a:solidFill>
                <a:latin typeface="+mn-lt"/>
                <a:cs typeface="Franklin Gothic Book"/>
              </a:rPr>
              <a:t>Elsewhere</a:t>
            </a:r>
            <a:r>
              <a:rPr sz="2400" dirty="0">
                <a:solidFill>
                  <a:srgbClr val="443329"/>
                </a:solidFill>
                <a:latin typeface="+mn-lt"/>
                <a:cs typeface="Franklin Gothic Book"/>
              </a:rPr>
              <a:t>	</a:t>
            </a:r>
            <a:endParaRPr lang="en-US" sz="2400" dirty="0">
              <a:solidFill>
                <a:srgbClr val="443329"/>
              </a:solidFill>
              <a:latin typeface="+mn-lt"/>
              <a:cs typeface="Franklin Gothic Book"/>
            </a:endParaRPr>
          </a:p>
          <a:p>
            <a:pPr marL="12700">
              <a:lnSpc>
                <a:spcPct val="100000"/>
              </a:lnSpc>
              <a:spcBef>
                <a:spcPts val="835"/>
              </a:spcBef>
              <a:tabLst>
                <a:tab pos="2590165" algn="l"/>
                <a:tab pos="4059554" algn="l"/>
              </a:tabLst>
            </a:pPr>
            <a:r>
              <a:rPr lang="en-US" sz="2400" dirty="0">
                <a:solidFill>
                  <a:srgbClr val="443329"/>
                </a:solidFill>
                <a:latin typeface="+mn-lt"/>
                <a:cs typeface="Franklin Gothic Book"/>
              </a:rPr>
              <a:t>Originally presented </a:t>
            </a:r>
            <a:r>
              <a:rPr sz="2400" dirty="0">
                <a:solidFill>
                  <a:srgbClr val="443329"/>
                </a:solidFill>
                <a:latin typeface="+mn-lt"/>
                <a:cs typeface="Franklin Gothic Book"/>
              </a:rPr>
              <a:t>March</a:t>
            </a:r>
            <a:r>
              <a:rPr sz="2400" spc="-80" dirty="0">
                <a:solidFill>
                  <a:srgbClr val="443329"/>
                </a:solidFill>
                <a:latin typeface="+mn-lt"/>
                <a:cs typeface="Franklin Gothic Book"/>
              </a:rPr>
              <a:t> </a:t>
            </a:r>
            <a:r>
              <a:rPr sz="2400" dirty="0">
                <a:solidFill>
                  <a:srgbClr val="443329"/>
                </a:solidFill>
                <a:latin typeface="+mn-lt"/>
                <a:cs typeface="Franklin Gothic Book"/>
              </a:rPr>
              <a:t>15,</a:t>
            </a:r>
            <a:r>
              <a:rPr sz="2400" spc="-70" dirty="0">
                <a:solidFill>
                  <a:srgbClr val="443329"/>
                </a:solidFill>
                <a:latin typeface="+mn-lt"/>
                <a:cs typeface="Franklin Gothic Book"/>
              </a:rPr>
              <a:t> </a:t>
            </a:r>
            <a:r>
              <a:rPr sz="2400" spc="-20" dirty="0">
                <a:solidFill>
                  <a:srgbClr val="443329"/>
                </a:solidFill>
                <a:latin typeface="+mn-lt"/>
                <a:cs typeface="Franklin Gothic Book"/>
              </a:rPr>
              <a:t>2018</a:t>
            </a:r>
            <a:r>
              <a:rPr lang="en-US" sz="2400" spc="-20" dirty="0">
                <a:solidFill>
                  <a:srgbClr val="443329"/>
                </a:solidFill>
                <a:latin typeface="+mn-lt"/>
                <a:cs typeface="Franklin Gothic Book"/>
              </a:rPr>
              <a:t> to</a:t>
            </a:r>
            <a:endParaRPr sz="2400" dirty="0">
              <a:latin typeface="+mn-lt"/>
              <a:cs typeface="Franklin Gothic Book"/>
            </a:endParaRPr>
          </a:p>
          <a:p>
            <a:pPr marL="12700">
              <a:lnSpc>
                <a:spcPct val="100000"/>
              </a:lnSpc>
              <a:spcBef>
                <a:spcPts val="1100"/>
              </a:spcBef>
            </a:pPr>
            <a:r>
              <a:rPr sz="3600" dirty="0">
                <a:solidFill>
                  <a:srgbClr val="4E3A2F"/>
                </a:solidFill>
                <a:latin typeface="+mn-lt"/>
                <a:cs typeface="Franklin Gothic Medium"/>
              </a:rPr>
              <a:t>BIS</a:t>
            </a:r>
            <a:r>
              <a:rPr sz="3600" spc="-90" dirty="0">
                <a:solidFill>
                  <a:srgbClr val="4E3A2F"/>
                </a:solidFill>
                <a:latin typeface="+mn-lt"/>
                <a:cs typeface="Franklin Gothic Medium"/>
              </a:rPr>
              <a:t> </a:t>
            </a:r>
            <a:r>
              <a:rPr sz="3600" dirty="0">
                <a:solidFill>
                  <a:srgbClr val="4E3A2F"/>
                </a:solidFill>
                <a:latin typeface="+mn-lt"/>
                <a:cs typeface="Franklin Gothic Medium"/>
              </a:rPr>
              <a:t>402</a:t>
            </a:r>
            <a:r>
              <a:rPr sz="3600" spc="-80" dirty="0">
                <a:solidFill>
                  <a:srgbClr val="4E3A2F"/>
                </a:solidFill>
                <a:latin typeface="+mn-lt"/>
                <a:cs typeface="Franklin Gothic Medium"/>
              </a:rPr>
              <a:t> </a:t>
            </a:r>
            <a:r>
              <a:rPr sz="3600" dirty="0">
                <a:solidFill>
                  <a:srgbClr val="4E3A2F"/>
                </a:solidFill>
                <a:latin typeface="+mn-lt"/>
                <a:cs typeface="Franklin Gothic Medium"/>
              </a:rPr>
              <a:t>:</a:t>
            </a:r>
            <a:r>
              <a:rPr sz="3600" spc="-100" dirty="0">
                <a:solidFill>
                  <a:srgbClr val="4E3A2F"/>
                </a:solidFill>
                <a:latin typeface="+mn-lt"/>
                <a:cs typeface="Franklin Gothic Medium"/>
              </a:rPr>
              <a:t> </a:t>
            </a:r>
            <a:r>
              <a:rPr sz="3600" dirty="0">
                <a:solidFill>
                  <a:srgbClr val="4E3A2F"/>
                </a:solidFill>
                <a:latin typeface="+mn-lt"/>
                <a:cs typeface="Franklin Gothic Medium"/>
              </a:rPr>
              <a:t>LIFE</a:t>
            </a:r>
            <a:r>
              <a:rPr sz="3600" spc="-85" dirty="0">
                <a:solidFill>
                  <a:srgbClr val="4E3A2F"/>
                </a:solidFill>
                <a:latin typeface="+mn-lt"/>
                <a:cs typeface="Franklin Gothic Medium"/>
              </a:rPr>
              <a:t> </a:t>
            </a:r>
            <a:r>
              <a:rPr sz="3600" dirty="0">
                <a:solidFill>
                  <a:srgbClr val="4E3A2F"/>
                </a:solidFill>
                <a:latin typeface="+mn-lt"/>
                <a:cs typeface="Franklin Gothic Medium"/>
              </a:rPr>
              <a:t>BEYOND</a:t>
            </a:r>
            <a:r>
              <a:rPr sz="3600" spc="-55" dirty="0">
                <a:solidFill>
                  <a:srgbClr val="4E3A2F"/>
                </a:solidFill>
                <a:latin typeface="+mn-lt"/>
                <a:cs typeface="Franklin Gothic Medium"/>
              </a:rPr>
              <a:t> </a:t>
            </a:r>
            <a:r>
              <a:rPr sz="3600" spc="-10" dirty="0">
                <a:solidFill>
                  <a:srgbClr val="4E3A2F"/>
                </a:solidFill>
                <a:latin typeface="+mn-lt"/>
                <a:cs typeface="Franklin Gothic Medium"/>
              </a:rPr>
              <a:t>EARTH</a:t>
            </a:r>
            <a:endParaRPr sz="3600" dirty="0">
              <a:latin typeface="+mn-lt"/>
              <a:cs typeface="Franklin Gothic Medium"/>
            </a:endParaRPr>
          </a:p>
        </p:txBody>
      </p:sp>
      <p:pic>
        <p:nvPicPr>
          <p:cNvPr id="8" name="object 8"/>
          <p:cNvPicPr/>
          <p:nvPr/>
        </p:nvPicPr>
        <p:blipFill>
          <a:blip r:embed="rId4" cstate="print"/>
          <a:stretch>
            <a:fillRect/>
          </a:stretch>
        </p:blipFill>
        <p:spPr>
          <a:xfrm>
            <a:off x="3130295" y="533400"/>
            <a:ext cx="2883408" cy="365760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EE2AC3C6-2C61-ABF1-B3B4-33C980138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644525"/>
            <a:ext cx="5029200"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 Box 3">
            <a:extLst>
              <a:ext uri="{FF2B5EF4-FFF2-40B4-BE49-F238E27FC236}">
                <a16:creationId xmlns:a16="http://schemas.microsoft.com/office/drawing/2014/main" id="{82D7C4CE-43A6-E38D-9050-83EA8DF077FA}"/>
              </a:ext>
            </a:extLst>
          </p:cNvPr>
          <p:cNvSpPr txBox="1">
            <a:spLocks noChangeArrowheads="1"/>
          </p:cNvSpPr>
          <p:nvPr/>
        </p:nvSpPr>
        <p:spPr bwMode="auto">
          <a:xfrm>
            <a:off x="1219200" y="5181600"/>
            <a:ext cx="7010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Bookman Old Style" panose="02050604050505020204" pitchFamily="18" charset="0"/>
              </a:defRPr>
            </a:lvl1pPr>
            <a:lvl2pPr marL="742950" indent="-285750">
              <a:defRPr>
                <a:solidFill>
                  <a:schemeClr val="tx1"/>
                </a:solidFill>
                <a:latin typeface="Bookman Old Style" panose="02050604050505020204" pitchFamily="18" charset="0"/>
              </a:defRPr>
            </a:lvl2pPr>
            <a:lvl3pPr marL="1143000" indent="-228600">
              <a:defRPr>
                <a:solidFill>
                  <a:schemeClr val="tx1"/>
                </a:solidFill>
                <a:latin typeface="Bookman Old Style" panose="02050604050505020204" pitchFamily="18" charset="0"/>
              </a:defRPr>
            </a:lvl3pPr>
            <a:lvl4pPr marL="1600200" indent="-228600">
              <a:defRPr>
                <a:solidFill>
                  <a:schemeClr val="tx1"/>
                </a:solidFill>
                <a:latin typeface="Bookman Old Style" panose="02050604050505020204" pitchFamily="18" charset="0"/>
              </a:defRPr>
            </a:lvl4pPr>
            <a:lvl5pPr marL="2057400" indent="-228600">
              <a:defRPr>
                <a:solidFill>
                  <a:schemeClr val="tx1"/>
                </a:solidFill>
                <a:latin typeface="Bookman Old Style" panose="02050604050505020204" pitchFamily="18" charset="0"/>
              </a:defRPr>
            </a:lvl5pPr>
            <a:lvl6pPr marL="2514600" indent="-228600" eaLnBrk="0" fontAlgn="base" hangingPunct="0">
              <a:spcBef>
                <a:spcPct val="0"/>
              </a:spcBef>
              <a:spcAft>
                <a:spcPct val="0"/>
              </a:spcAft>
              <a:defRPr>
                <a:solidFill>
                  <a:schemeClr val="tx1"/>
                </a:solidFill>
                <a:latin typeface="Bookman Old Style" panose="02050604050505020204" pitchFamily="18" charset="0"/>
              </a:defRPr>
            </a:lvl6pPr>
            <a:lvl7pPr marL="2971800" indent="-228600" eaLnBrk="0" fontAlgn="base" hangingPunct="0">
              <a:spcBef>
                <a:spcPct val="0"/>
              </a:spcBef>
              <a:spcAft>
                <a:spcPct val="0"/>
              </a:spcAft>
              <a:defRPr>
                <a:solidFill>
                  <a:schemeClr val="tx1"/>
                </a:solidFill>
                <a:latin typeface="Bookman Old Style" panose="02050604050505020204" pitchFamily="18" charset="0"/>
              </a:defRPr>
            </a:lvl7pPr>
            <a:lvl8pPr marL="3429000" indent="-228600" eaLnBrk="0" fontAlgn="base" hangingPunct="0">
              <a:spcBef>
                <a:spcPct val="0"/>
              </a:spcBef>
              <a:spcAft>
                <a:spcPct val="0"/>
              </a:spcAft>
              <a:defRPr>
                <a:solidFill>
                  <a:schemeClr val="tx1"/>
                </a:solidFill>
                <a:latin typeface="Bookman Old Style" panose="02050604050505020204" pitchFamily="18" charset="0"/>
              </a:defRPr>
            </a:lvl8pPr>
            <a:lvl9pPr marL="3886200" indent="-228600" eaLnBrk="0" fontAlgn="base" hangingPunct="0">
              <a:spcBef>
                <a:spcPct val="0"/>
              </a:spcBef>
              <a:spcAft>
                <a:spcPct val="0"/>
              </a:spcAft>
              <a:defRPr>
                <a:solidFill>
                  <a:schemeClr val="tx1"/>
                </a:solidFill>
                <a:latin typeface="Bookman Old Style" panose="02050604050505020204" pitchFamily="18" charset="0"/>
              </a:defRPr>
            </a:lvl9pPr>
          </a:lstStyle>
          <a:p>
            <a:pPr algn="ctr" eaLnBrk="1" hangingPunct="1"/>
            <a:r>
              <a:rPr lang="en-US" altLang="en-US" sz="3200" dirty="0">
                <a:solidFill>
                  <a:schemeClr val="bg1"/>
                </a:solidFill>
                <a:latin typeface="+mn-lt"/>
              </a:rPr>
              <a:t>FUN WITH LUNAR PROSPECTOR…</a:t>
            </a:r>
          </a:p>
          <a:p>
            <a:pPr algn="ctr" eaLnBrk="1" hangingPunct="1"/>
            <a:r>
              <a:rPr lang="en-US" altLang="en-US" sz="1600" dirty="0">
                <a:solidFill>
                  <a:schemeClr val="bg1"/>
                </a:solidFill>
                <a:latin typeface="+mn-lt"/>
              </a:rPr>
              <a:t>© 2025 Don Doerres</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E3549F6-3963-289E-E937-3A2CB2713BAE}"/>
              </a:ext>
            </a:extLst>
          </p:cNvPr>
          <p:cNvSpPr>
            <a:spLocks noGrp="1" noChangeArrowheads="1"/>
          </p:cNvSpPr>
          <p:nvPr>
            <p:ph type="title"/>
          </p:nvPr>
        </p:nvSpPr>
        <p:spPr>
          <a:xfrm>
            <a:off x="457200" y="274638"/>
            <a:ext cx="8229600" cy="1249362"/>
          </a:xfrm>
        </p:spPr>
        <p:txBody>
          <a:bodyPr/>
          <a:lstStyle/>
          <a:p>
            <a:pPr eaLnBrk="1" hangingPunct="1"/>
            <a:r>
              <a:rPr lang="en-US" altLang="en-US" dirty="0">
                <a:solidFill>
                  <a:srgbClr val="FFFF00"/>
                </a:solidFill>
                <a:latin typeface="+mn-lt"/>
              </a:rPr>
              <a:t>What Was Lunar Prospector?</a:t>
            </a:r>
          </a:p>
        </p:txBody>
      </p:sp>
      <p:sp>
        <p:nvSpPr>
          <p:cNvPr id="30723" name="Rectangle 3">
            <a:extLst>
              <a:ext uri="{FF2B5EF4-FFF2-40B4-BE49-F238E27FC236}">
                <a16:creationId xmlns:a16="http://schemas.microsoft.com/office/drawing/2014/main" id="{62EA039D-5A01-F7CE-3FD9-6A7AA7E55500}"/>
              </a:ext>
            </a:extLst>
          </p:cNvPr>
          <p:cNvSpPr>
            <a:spLocks noGrp="1" noChangeArrowheads="1"/>
          </p:cNvSpPr>
          <p:nvPr>
            <p:ph type="body" idx="1"/>
          </p:nvPr>
        </p:nvSpPr>
        <p:spPr>
          <a:xfrm>
            <a:off x="457200" y="1981200"/>
            <a:ext cx="8229600" cy="4144963"/>
          </a:xfrm>
        </p:spPr>
        <p:txBody>
          <a:bodyPr/>
          <a:lstStyle/>
          <a:p>
            <a:pPr eaLnBrk="1" hangingPunct="1"/>
            <a:r>
              <a:rPr lang="en-US" altLang="en-US" sz="3600" dirty="0">
                <a:solidFill>
                  <a:schemeClr val="bg1"/>
                </a:solidFill>
              </a:rPr>
              <a:t>A Little Spacecraft with Attitude</a:t>
            </a:r>
          </a:p>
          <a:p>
            <a:pPr eaLnBrk="1" hangingPunct="1"/>
            <a:r>
              <a:rPr lang="en-US" altLang="en-US" sz="3600" dirty="0">
                <a:solidFill>
                  <a:schemeClr val="bg1"/>
                </a:solidFill>
              </a:rPr>
              <a:t>Part of NASA’s Discovery Program</a:t>
            </a:r>
          </a:p>
          <a:p>
            <a:pPr eaLnBrk="1" hangingPunct="1"/>
            <a:r>
              <a:rPr lang="en-US" altLang="en-US" sz="3600" dirty="0">
                <a:solidFill>
                  <a:schemeClr val="bg1"/>
                </a:solidFill>
              </a:rPr>
              <a:t>Well Thought Out, Limited Mission</a:t>
            </a:r>
          </a:p>
          <a:p>
            <a:pPr eaLnBrk="1" hangingPunct="1"/>
            <a:r>
              <a:rPr lang="en-US" altLang="en-US" sz="3600" dirty="0">
                <a:solidFill>
                  <a:schemeClr val="bg1"/>
                </a:solidFill>
              </a:rPr>
              <a:t>Exemplified Epitome of Faster, Better, Cheaper</a:t>
            </a:r>
          </a:p>
        </p:txBody>
      </p:sp>
    </p:spTree>
  </p:cSld>
  <p:clrMapOvr>
    <a:masterClrMapping/>
  </p:clrMapOvr>
  <p:transition spd="med">
    <p:pull/>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590</TotalTime>
  <Words>2305</Words>
  <Application>Microsoft Office PowerPoint</Application>
  <PresentationFormat>On-screen Show (4:3)</PresentationFormat>
  <Paragraphs>306</Paragraphs>
  <Slides>67</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67</vt:i4>
      </vt:variant>
    </vt:vector>
  </HeadingPairs>
  <TitlesOfParts>
    <vt:vector size="76" baseType="lpstr">
      <vt:lpstr>Aptos</vt:lpstr>
      <vt:lpstr>Arial</vt:lpstr>
      <vt:lpstr>Bookman Old Style</vt:lpstr>
      <vt:lpstr>Franklin Gothic Book</vt:lpstr>
      <vt:lpstr>Franklin Gothic Medium</vt:lpstr>
      <vt:lpstr>Times New Roman</vt:lpstr>
      <vt:lpstr>Wingdings 2</vt:lpstr>
      <vt:lpstr>Default Design</vt:lpstr>
      <vt:lpstr>Office Theme</vt:lpstr>
      <vt:lpstr>PowerPoint Presentation</vt:lpstr>
      <vt:lpstr>PowerPoint Presentation</vt:lpstr>
      <vt:lpstr>Can I Get the Slides?</vt:lpstr>
      <vt:lpstr>PowerPoint Presentation</vt:lpstr>
      <vt:lpstr>PowerPoint Presentation</vt:lpstr>
      <vt:lpstr>Tales from the Test Site</vt:lpstr>
      <vt:lpstr>PowerPoint Presentation</vt:lpstr>
      <vt:lpstr>PowerPoint Presentation</vt:lpstr>
      <vt:lpstr>What Was Lunar Prospector?</vt:lpstr>
      <vt:lpstr>Still Crazy After All These Years</vt:lpstr>
      <vt:lpstr>A Brief History Part 1</vt:lpstr>
      <vt:lpstr>A Brief History Part 2</vt:lpstr>
      <vt:lpstr>A Brief History Part 3</vt:lpstr>
      <vt:lpstr>A Brief History Part 4</vt:lpstr>
      <vt:lpstr>A Brief History Part 5</vt:lpstr>
      <vt:lpstr>Alan B. Binder, Ph.D.</vt:lpstr>
      <vt:lpstr>Discovery Program!</vt:lpstr>
      <vt:lpstr>Lunar Prospector</vt:lpstr>
      <vt:lpstr>Lunar Prospector</vt:lpstr>
      <vt:lpstr>Lunar Prospector</vt:lpstr>
      <vt:lpstr>Lunar Prospector</vt:lpstr>
      <vt:lpstr>Lunar Prospector</vt:lpstr>
      <vt:lpstr>Lunar Prospector</vt:lpstr>
      <vt:lpstr>Lunar Prospector</vt:lpstr>
      <vt:lpstr>Where I Come In…</vt:lpstr>
      <vt:lpstr>Let’s Have Some Fun…</vt:lpstr>
      <vt:lpstr>Let’s Have Some More Fun…</vt:lpstr>
      <vt:lpstr>Hardware Software Partitioning</vt:lpstr>
      <vt:lpstr>Lunar Prospector C&amp;DH</vt:lpstr>
      <vt:lpstr>Software Tool Cost-RTOS</vt:lpstr>
      <vt:lpstr>Software Tool Cost-RTOS</vt:lpstr>
      <vt:lpstr>Software Tool Cost-Compiler</vt:lpstr>
      <vt:lpstr>Software Tool Cost-Compiler</vt:lpstr>
      <vt:lpstr>The Software</vt:lpstr>
      <vt:lpstr>The Software</vt:lpstr>
      <vt:lpstr>The Software</vt:lpstr>
      <vt:lpstr>The Software</vt:lpstr>
      <vt:lpstr>Software Results</vt:lpstr>
      <vt:lpstr>Building It Up</vt:lpstr>
      <vt:lpstr>Mounted on Kick Motor</vt:lpstr>
      <vt:lpstr>Ready…</vt:lpstr>
      <vt:lpstr>Go!</vt:lpstr>
      <vt:lpstr>Separation…</vt:lpstr>
      <vt:lpstr>In Orbit</vt:lpstr>
      <vt:lpstr>Length of Mission</vt:lpstr>
      <vt:lpstr>RIP Lunar Prospector</vt:lpstr>
      <vt:lpstr>Favorite Lunar Links</vt:lpstr>
      <vt:lpstr>MY VIEWPOINT</vt:lpstr>
      <vt:lpstr>ENGINEERS AND SCIENTISTS</vt:lpstr>
      <vt:lpstr>THREE POINTS IN 20 MINUTES</vt:lpstr>
      <vt:lpstr>EARTH’S FIRST SPACE MAN</vt:lpstr>
      <vt:lpstr>DRAKE’S EQUATION N = R X FP X NE X FL X FI X FC X FL</vt:lpstr>
      <vt:lpstr>PowerPoint Presentation</vt:lpstr>
      <vt:lpstr>ACROSS AND THROUGH</vt:lpstr>
      <vt:lpstr>THROUGH AND ACROSS VARIABLES</vt:lpstr>
      <vt:lpstr>EXAMPLES FROM “REAL LIFE”</vt:lpstr>
      <vt:lpstr>A LITTLE MATH RAZAMATAZ</vt:lpstr>
      <vt:lpstr>SIMPLE MATH</vt:lpstr>
      <vt:lpstr>FUN WITH FIGURES</vt:lpstr>
      <vt:lpstr>A REAL OPPORTUNITY TO SEE THE FUTURE  </vt:lpstr>
      <vt:lpstr>OUTREACH</vt:lpstr>
      <vt:lpstr>THE DEEP SPACE 1 CD</vt:lpstr>
      <vt:lpstr>THE DS1 CD</vt:lpstr>
      <vt:lpstr>MORE DS1 CD</vt:lpstr>
      <vt:lpstr>WHAT CAN YOU DO WITH THE DS1 CD?</vt:lpstr>
      <vt:lpstr>The Truth is Out There</vt:lpstr>
      <vt:lpstr>PowerPoint Presentation</vt:lpstr>
    </vt:vector>
  </TitlesOfParts>
  <Company>uncledonald.com,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Don Doerres</dc:creator>
  <cp:lastModifiedBy>Don Doerres</cp:lastModifiedBy>
  <cp:revision>77</cp:revision>
  <dcterms:created xsi:type="dcterms:W3CDTF">2002-06-13T02:40:16Z</dcterms:created>
  <dcterms:modified xsi:type="dcterms:W3CDTF">2025-01-11T00:30:00Z</dcterms:modified>
</cp:coreProperties>
</file>